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59" r:id="rId3"/>
    <p:sldId id="260" r:id="rId4"/>
    <p:sldId id="334" r:id="rId5"/>
    <p:sldId id="261" r:id="rId6"/>
    <p:sldId id="262" r:id="rId7"/>
    <p:sldId id="263" r:id="rId8"/>
    <p:sldId id="264" r:id="rId9"/>
    <p:sldId id="265" r:id="rId10"/>
    <p:sldId id="340" r:id="rId11"/>
    <p:sldId id="298" r:id="rId12"/>
    <p:sldId id="300" r:id="rId13"/>
    <p:sldId id="301" r:id="rId14"/>
    <p:sldId id="299"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38" r:id="rId41"/>
    <p:sldId id="339" r:id="rId42"/>
    <p:sldId id="295" r:id="rId43"/>
    <p:sldId id="296" r:id="rId44"/>
    <p:sldId id="29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84" autoAdjust="0"/>
  </p:normalViewPr>
  <p:slideViewPr>
    <p:cSldViewPr snapToGrid="0">
      <p:cViewPr varScale="1">
        <p:scale>
          <a:sx n="62" d="100"/>
          <a:sy n="62" d="100"/>
        </p:scale>
        <p:origin x="82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1/15/2025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0473" y="609600"/>
            <a:ext cx="4581236" cy="400110"/>
          </a:xfrm>
          <a:prstGeom prst="rect">
            <a:avLst/>
          </a:prstGeom>
          <a:noFill/>
        </p:spPr>
        <p:txBody>
          <a:bodyPr wrap="square" rtlCol="0">
            <a:spAutoFit/>
          </a:bodyPr>
          <a:lstStyle/>
          <a:p>
            <a:r>
              <a:rPr lang="en-US" sz="2000" dirty="0">
                <a:latin typeface="Algerian" panose="04020705040A02060702" pitchFamily="82" charset="0"/>
              </a:rPr>
              <a:t>Welcome</a:t>
            </a:r>
            <a:endParaRPr lang="en-IN" sz="2000" dirty="0">
              <a:latin typeface="Algerian" panose="04020705040A02060702" pitchFamily="82" charset="0"/>
            </a:endParaRPr>
          </a:p>
        </p:txBody>
      </p:sp>
      <p:sp>
        <p:nvSpPr>
          <p:cNvPr id="3" name="TextBox 2"/>
          <p:cNvSpPr txBox="1"/>
          <p:nvPr/>
        </p:nvSpPr>
        <p:spPr>
          <a:xfrm>
            <a:off x="3491345" y="1293091"/>
            <a:ext cx="3325091" cy="400110"/>
          </a:xfrm>
          <a:prstGeom prst="rect">
            <a:avLst/>
          </a:prstGeom>
          <a:noFill/>
        </p:spPr>
        <p:txBody>
          <a:bodyPr wrap="square" rtlCol="0">
            <a:spAutoFit/>
          </a:bodyPr>
          <a:lstStyle/>
          <a:p>
            <a:r>
              <a:rPr lang="en-US" sz="2000" dirty="0">
                <a:latin typeface="Algerian" panose="04020705040A02060702" pitchFamily="82" charset="0"/>
              </a:rPr>
              <a:t>To</a:t>
            </a:r>
            <a:endParaRPr lang="en-IN" sz="2000" dirty="0">
              <a:latin typeface="Algerian" panose="04020705040A02060702" pitchFamily="82" charset="0"/>
            </a:endParaRPr>
          </a:p>
        </p:txBody>
      </p:sp>
      <p:sp>
        <p:nvSpPr>
          <p:cNvPr id="4" name="TextBox 3"/>
          <p:cNvSpPr txBox="1"/>
          <p:nvPr/>
        </p:nvSpPr>
        <p:spPr>
          <a:xfrm>
            <a:off x="4267200" y="1967345"/>
            <a:ext cx="3676073" cy="400110"/>
          </a:xfrm>
          <a:prstGeom prst="rect">
            <a:avLst/>
          </a:prstGeom>
          <a:noFill/>
        </p:spPr>
        <p:txBody>
          <a:bodyPr wrap="square" rtlCol="0">
            <a:spAutoFit/>
          </a:bodyPr>
          <a:lstStyle/>
          <a:p>
            <a:r>
              <a:rPr lang="en-US" sz="2000" dirty="0">
                <a:latin typeface="Algerian" panose="04020705040A02060702" pitchFamily="82" charset="0"/>
              </a:rPr>
              <a:t>Project - 8</a:t>
            </a:r>
            <a:endParaRPr lang="en-IN" sz="2000" dirty="0">
              <a:latin typeface="Algerian" panose="04020705040A02060702" pitchFamily="82" charset="0"/>
            </a:endParaRPr>
          </a:p>
        </p:txBody>
      </p:sp>
      <p:sp>
        <p:nvSpPr>
          <p:cNvPr id="5" name="TextBox 4"/>
          <p:cNvSpPr txBox="1"/>
          <p:nvPr/>
        </p:nvSpPr>
        <p:spPr>
          <a:xfrm>
            <a:off x="5514109" y="2650836"/>
            <a:ext cx="4257964" cy="1015663"/>
          </a:xfrm>
          <a:prstGeom prst="rect">
            <a:avLst/>
          </a:prstGeom>
          <a:noFill/>
        </p:spPr>
        <p:txBody>
          <a:bodyPr wrap="square" rtlCol="0">
            <a:spAutoFit/>
          </a:bodyPr>
          <a:lstStyle/>
          <a:p>
            <a:r>
              <a:rPr lang="en-US" sz="2000" dirty="0">
                <a:latin typeface="Algerian" panose="04020705040A02060702" pitchFamily="82" charset="0"/>
              </a:rPr>
              <a:t>Dynamic Workforce Insights and Recommendation Platform</a:t>
            </a:r>
            <a:endParaRPr lang="en-IN" sz="2000" dirty="0">
              <a:latin typeface="Algerian" panose="04020705040A02060702" pitchFamily="82" charset="0"/>
            </a:endParaRPr>
          </a:p>
        </p:txBody>
      </p:sp>
      <p:sp>
        <p:nvSpPr>
          <p:cNvPr id="7" name="TextBox 6"/>
          <p:cNvSpPr txBox="1"/>
          <p:nvPr/>
        </p:nvSpPr>
        <p:spPr>
          <a:xfrm>
            <a:off x="6206836" y="3990109"/>
            <a:ext cx="3713019" cy="400110"/>
          </a:xfrm>
          <a:prstGeom prst="rect">
            <a:avLst/>
          </a:prstGeom>
          <a:noFill/>
        </p:spPr>
        <p:txBody>
          <a:bodyPr wrap="square" rtlCol="0">
            <a:spAutoFit/>
          </a:bodyPr>
          <a:lstStyle/>
          <a:p>
            <a:r>
              <a:rPr lang="en-US" sz="2000" dirty="0">
                <a:latin typeface="Algerian" panose="04020705040A02060702" pitchFamily="82" charset="0"/>
              </a:rPr>
              <a:t>Name – </a:t>
            </a:r>
            <a:r>
              <a:rPr lang="en-US" sz="2000" dirty="0" err="1">
                <a:latin typeface="Algerian" panose="04020705040A02060702" pitchFamily="82" charset="0"/>
              </a:rPr>
              <a:t>Mohd</a:t>
            </a:r>
            <a:r>
              <a:rPr lang="en-US" sz="2000" dirty="0">
                <a:latin typeface="Algerian" panose="04020705040A02060702" pitchFamily="82" charset="0"/>
              </a:rPr>
              <a:t> </a:t>
            </a:r>
            <a:r>
              <a:rPr lang="en-US" sz="2000" dirty="0" err="1">
                <a:latin typeface="Algerian" panose="04020705040A02060702" pitchFamily="82" charset="0"/>
              </a:rPr>
              <a:t>Jubair</a:t>
            </a:r>
            <a:r>
              <a:rPr lang="en-US" sz="2000" dirty="0">
                <a:latin typeface="Algerian" panose="04020705040A02060702" pitchFamily="82" charset="0"/>
              </a:rPr>
              <a:t> Khan</a:t>
            </a:r>
            <a:endParaRPr lang="en-IN" sz="2000" dirty="0">
              <a:latin typeface="Algerian" panose="04020705040A02060702" pitchFamily="82" charset="0"/>
            </a:endParaRPr>
          </a:p>
        </p:txBody>
      </p:sp>
      <p:sp>
        <p:nvSpPr>
          <p:cNvPr id="8" name="TextBox 7"/>
          <p:cNvSpPr txBox="1"/>
          <p:nvPr/>
        </p:nvSpPr>
        <p:spPr>
          <a:xfrm>
            <a:off x="7379855" y="4793673"/>
            <a:ext cx="2974109" cy="400110"/>
          </a:xfrm>
          <a:prstGeom prst="rect">
            <a:avLst/>
          </a:prstGeom>
          <a:noFill/>
        </p:spPr>
        <p:txBody>
          <a:bodyPr wrap="square" rtlCol="0">
            <a:spAutoFit/>
          </a:bodyPr>
          <a:lstStyle/>
          <a:p>
            <a:r>
              <a:rPr lang="en-US" sz="2000" dirty="0">
                <a:latin typeface="Algerian" panose="04020705040A02060702" pitchFamily="82" charset="0"/>
              </a:rPr>
              <a:t>Date – 12 – 12 - 2024</a:t>
            </a:r>
            <a:endParaRPr lang="en-IN" sz="2000" dirty="0">
              <a:latin typeface="Algerian" panose="04020705040A02060702" pitchFamily="82" charset="0"/>
            </a:endParaRPr>
          </a:p>
        </p:txBody>
      </p:sp>
    </p:spTree>
    <p:extLst>
      <p:ext uri="{BB962C8B-B14F-4D97-AF65-F5344CB8AC3E}">
        <p14:creationId xmlns:p14="http://schemas.microsoft.com/office/powerpoint/2010/main" val="237966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CB4B7-DE7C-48DB-B5D2-260F09F48207}"/>
              </a:ext>
            </a:extLst>
          </p:cNvPr>
          <p:cNvPicPr>
            <a:picLocks noChangeAspect="1"/>
          </p:cNvPicPr>
          <p:nvPr/>
        </p:nvPicPr>
        <p:blipFill>
          <a:blip r:embed="rId2"/>
          <a:stretch>
            <a:fillRect/>
          </a:stretch>
        </p:blipFill>
        <p:spPr>
          <a:xfrm>
            <a:off x="171426" y="-51371"/>
            <a:ext cx="11921257" cy="3554858"/>
          </a:xfrm>
          <a:prstGeom prst="rect">
            <a:avLst/>
          </a:prstGeom>
        </p:spPr>
      </p:pic>
      <p:pic>
        <p:nvPicPr>
          <p:cNvPr id="3" name="Picture 2">
            <a:extLst>
              <a:ext uri="{FF2B5EF4-FFF2-40B4-BE49-F238E27FC236}">
                <a16:creationId xmlns:a16="http://schemas.microsoft.com/office/drawing/2014/main" id="{B62BCA0F-E5B4-4098-978C-24B48F9E621E}"/>
              </a:ext>
            </a:extLst>
          </p:cNvPr>
          <p:cNvPicPr>
            <a:picLocks noChangeAspect="1"/>
          </p:cNvPicPr>
          <p:nvPr/>
        </p:nvPicPr>
        <p:blipFill>
          <a:blip r:embed="rId3"/>
          <a:stretch>
            <a:fillRect/>
          </a:stretch>
        </p:blipFill>
        <p:spPr>
          <a:xfrm>
            <a:off x="171426" y="3575406"/>
            <a:ext cx="6321841" cy="3205538"/>
          </a:xfrm>
          <a:prstGeom prst="rect">
            <a:avLst/>
          </a:prstGeom>
        </p:spPr>
      </p:pic>
      <p:pic>
        <p:nvPicPr>
          <p:cNvPr id="4" name="Picture 3">
            <a:extLst>
              <a:ext uri="{FF2B5EF4-FFF2-40B4-BE49-F238E27FC236}">
                <a16:creationId xmlns:a16="http://schemas.microsoft.com/office/drawing/2014/main" id="{F079B4CD-CA9E-40B0-8A96-5039597083EB}"/>
              </a:ext>
            </a:extLst>
          </p:cNvPr>
          <p:cNvPicPr>
            <a:picLocks noChangeAspect="1"/>
          </p:cNvPicPr>
          <p:nvPr/>
        </p:nvPicPr>
        <p:blipFill>
          <a:blip r:embed="rId4"/>
          <a:stretch>
            <a:fillRect/>
          </a:stretch>
        </p:blipFill>
        <p:spPr>
          <a:xfrm>
            <a:off x="6096000" y="3606230"/>
            <a:ext cx="5996683" cy="3303142"/>
          </a:xfrm>
          <a:prstGeom prst="rect">
            <a:avLst/>
          </a:prstGeom>
        </p:spPr>
      </p:pic>
    </p:spTree>
    <p:extLst>
      <p:ext uri="{BB962C8B-B14F-4D97-AF65-F5344CB8AC3E}">
        <p14:creationId xmlns:p14="http://schemas.microsoft.com/office/powerpoint/2010/main" val="1684162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2818" y="347599"/>
            <a:ext cx="9798187" cy="707886"/>
          </a:xfrm>
          <a:prstGeom prst="rect">
            <a:avLst/>
          </a:prstGeom>
          <a:noFill/>
        </p:spPr>
        <p:txBody>
          <a:bodyPr wrap="square" rtlCol="0">
            <a:spAutoFit/>
          </a:bodyPr>
          <a:lstStyle/>
          <a:p>
            <a:r>
              <a:rPr lang="en-US" sz="2000" b="1" dirty="0"/>
              <a:t>* Data Transformation</a:t>
            </a:r>
            <a:r>
              <a:rPr lang="en-US" sz="2000" dirty="0"/>
              <a:t>: Convert date columns to datetime format, standardize salary figures, and categorize job titles and industries to enable better analysis.</a:t>
            </a:r>
            <a:endParaRPr lang="en-IN" sz="2000" b="1" dirty="0"/>
          </a:p>
        </p:txBody>
      </p:sp>
      <p:pic>
        <p:nvPicPr>
          <p:cNvPr id="4" name="Picture 3">
            <a:extLst>
              <a:ext uri="{FF2B5EF4-FFF2-40B4-BE49-F238E27FC236}">
                <a16:creationId xmlns:a16="http://schemas.microsoft.com/office/drawing/2014/main" id="{4E0A8BA6-CCF0-4B77-B15C-278D8CD57E68}"/>
              </a:ext>
            </a:extLst>
          </p:cNvPr>
          <p:cNvPicPr>
            <a:picLocks noChangeAspect="1"/>
          </p:cNvPicPr>
          <p:nvPr/>
        </p:nvPicPr>
        <p:blipFill>
          <a:blip r:embed="rId2"/>
          <a:stretch>
            <a:fillRect/>
          </a:stretch>
        </p:blipFill>
        <p:spPr>
          <a:xfrm>
            <a:off x="1324599" y="1363261"/>
            <a:ext cx="9894781" cy="1338841"/>
          </a:xfrm>
          <a:prstGeom prst="rect">
            <a:avLst/>
          </a:prstGeom>
        </p:spPr>
      </p:pic>
      <p:pic>
        <p:nvPicPr>
          <p:cNvPr id="6" name="Picture 5">
            <a:extLst>
              <a:ext uri="{FF2B5EF4-FFF2-40B4-BE49-F238E27FC236}">
                <a16:creationId xmlns:a16="http://schemas.microsoft.com/office/drawing/2014/main" id="{BE6BDEAA-F046-4285-9FBB-B042D73DBCDE}"/>
              </a:ext>
            </a:extLst>
          </p:cNvPr>
          <p:cNvPicPr>
            <a:picLocks noChangeAspect="1"/>
          </p:cNvPicPr>
          <p:nvPr/>
        </p:nvPicPr>
        <p:blipFill>
          <a:blip r:embed="rId3"/>
          <a:stretch>
            <a:fillRect/>
          </a:stretch>
        </p:blipFill>
        <p:spPr>
          <a:xfrm>
            <a:off x="1324599" y="2699533"/>
            <a:ext cx="9894781" cy="3810868"/>
          </a:xfrm>
          <a:prstGeom prst="rect">
            <a:avLst/>
          </a:prstGeom>
        </p:spPr>
      </p:pic>
    </p:spTree>
    <p:extLst>
      <p:ext uri="{BB962C8B-B14F-4D97-AF65-F5344CB8AC3E}">
        <p14:creationId xmlns:p14="http://schemas.microsoft.com/office/powerpoint/2010/main" val="1643615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42A661-8BEA-411E-8902-9FFAA9D85B5D}"/>
              </a:ext>
            </a:extLst>
          </p:cNvPr>
          <p:cNvPicPr>
            <a:picLocks noChangeAspect="1"/>
          </p:cNvPicPr>
          <p:nvPr/>
        </p:nvPicPr>
        <p:blipFill>
          <a:blip r:embed="rId2"/>
          <a:stretch>
            <a:fillRect/>
          </a:stretch>
        </p:blipFill>
        <p:spPr>
          <a:xfrm>
            <a:off x="0" y="-82194"/>
            <a:ext cx="12191999" cy="1879335"/>
          </a:xfrm>
          <a:prstGeom prst="rect">
            <a:avLst/>
          </a:prstGeom>
        </p:spPr>
      </p:pic>
      <p:pic>
        <p:nvPicPr>
          <p:cNvPr id="3" name="Picture 2">
            <a:extLst>
              <a:ext uri="{FF2B5EF4-FFF2-40B4-BE49-F238E27FC236}">
                <a16:creationId xmlns:a16="http://schemas.microsoft.com/office/drawing/2014/main" id="{E8223610-27F1-4E4C-8464-015BCB6D0AEB}"/>
              </a:ext>
            </a:extLst>
          </p:cNvPr>
          <p:cNvPicPr>
            <a:picLocks noChangeAspect="1"/>
          </p:cNvPicPr>
          <p:nvPr/>
        </p:nvPicPr>
        <p:blipFill>
          <a:blip r:embed="rId3"/>
          <a:stretch>
            <a:fillRect/>
          </a:stretch>
        </p:blipFill>
        <p:spPr>
          <a:xfrm>
            <a:off x="0" y="1797142"/>
            <a:ext cx="12191999" cy="5060858"/>
          </a:xfrm>
          <a:prstGeom prst="rect">
            <a:avLst/>
          </a:prstGeom>
        </p:spPr>
      </p:pic>
    </p:spTree>
    <p:extLst>
      <p:ext uri="{BB962C8B-B14F-4D97-AF65-F5344CB8AC3E}">
        <p14:creationId xmlns:p14="http://schemas.microsoft.com/office/powerpoint/2010/main" val="276949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3898" y="217371"/>
            <a:ext cx="10416592" cy="1200329"/>
          </a:xfrm>
          <a:prstGeom prst="rect">
            <a:avLst/>
          </a:prstGeom>
          <a:noFill/>
        </p:spPr>
        <p:txBody>
          <a:bodyPr wrap="square" rtlCol="0">
            <a:spAutoFit/>
          </a:bodyPr>
          <a:lstStyle/>
          <a:p>
            <a:r>
              <a:rPr lang="en-US" b="1" dirty="0"/>
              <a:t>(ii). Exploratory Data Analysis (EDA):</a:t>
            </a:r>
          </a:p>
          <a:p>
            <a:r>
              <a:rPr lang="en-US" b="1" dirty="0"/>
              <a:t>*  Statistical Summary</a:t>
            </a:r>
            <a:r>
              <a:rPr lang="en-US" dirty="0"/>
              <a:t>: Calculate basic statistics such as mean, median, mode, standard deviation, and correlations between key variables (e.g., salary and job role).</a:t>
            </a:r>
            <a:endParaRPr lang="en-US" b="1" dirty="0"/>
          </a:p>
          <a:p>
            <a:endParaRPr lang="en-IN" dirty="0"/>
          </a:p>
        </p:txBody>
      </p:sp>
      <p:pic>
        <p:nvPicPr>
          <p:cNvPr id="3" name="Picture 2">
            <a:extLst>
              <a:ext uri="{FF2B5EF4-FFF2-40B4-BE49-F238E27FC236}">
                <a16:creationId xmlns:a16="http://schemas.microsoft.com/office/drawing/2014/main" id="{FCB274B4-1CA5-4F5A-BBE1-ED0EDBD81B6B}"/>
              </a:ext>
            </a:extLst>
          </p:cNvPr>
          <p:cNvPicPr>
            <a:picLocks noChangeAspect="1"/>
          </p:cNvPicPr>
          <p:nvPr/>
        </p:nvPicPr>
        <p:blipFill>
          <a:blip r:embed="rId2"/>
          <a:stretch>
            <a:fillRect/>
          </a:stretch>
        </p:blipFill>
        <p:spPr>
          <a:xfrm>
            <a:off x="729465" y="1335918"/>
            <a:ext cx="11013897" cy="5218993"/>
          </a:xfrm>
          <a:prstGeom prst="rect">
            <a:avLst/>
          </a:prstGeom>
        </p:spPr>
      </p:pic>
    </p:spTree>
    <p:extLst>
      <p:ext uri="{BB962C8B-B14F-4D97-AF65-F5344CB8AC3E}">
        <p14:creationId xmlns:p14="http://schemas.microsoft.com/office/powerpoint/2010/main" val="12782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718A4E-FB10-4CEE-BB63-A7B283862E26}"/>
              </a:ext>
            </a:extLst>
          </p:cNvPr>
          <p:cNvPicPr>
            <a:picLocks noChangeAspect="1"/>
          </p:cNvPicPr>
          <p:nvPr/>
        </p:nvPicPr>
        <p:blipFill>
          <a:blip r:embed="rId2"/>
          <a:stretch>
            <a:fillRect/>
          </a:stretch>
        </p:blipFill>
        <p:spPr>
          <a:xfrm>
            <a:off x="0" y="0"/>
            <a:ext cx="12192000" cy="939848"/>
          </a:xfrm>
          <a:prstGeom prst="rect">
            <a:avLst/>
          </a:prstGeom>
        </p:spPr>
      </p:pic>
      <p:pic>
        <p:nvPicPr>
          <p:cNvPr id="3" name="Picture 2">
            <a:extLst>
              <a:ext uri="{FF2B5EF4-FFF2-40B4-BE49-F238E27FC236}">
                <a16:creationId xmlns:a16="http://schemas.microsoft.com/office/drawing/2014/main" id="{BC0D6103-6AF7-41FA-895C-7EB57450FA78}"/>
              </a:ext>
            </a:extLst>
          </p:cNvPr>
          <p:cNvPicPr>
            <a:picLocks noChangeAspect="1"/>
          </p:cNvPicPr>
          <p:nvPr/>
        </p:nvPicPr>
        <p:blipFill>
          <a:blip r:embed="rId3"/>
          <a:stretch>
            <a:fillRect/>
          </a:stretch>
        </p:blipFill>
        <p:spPr>
          <a:xfrm>
            <a:off x="0" y="898752"/>
            <a:ext cx="12192000" cy="4635738"/>
          </a:xfrm>
          <a:prstGeom prst="rect">
            <a:avLst/>
          </a:prstGeom>
        </p:spPr>
      </p:pic>
      <p:pic>
        <p:nvPicPr>
          <p:cNvPr id="4" name="Picture 3">
            <a:extLst>
              <a:ext uri="{FF2B5EF4-FFF2-40B4-BE49-F238E27FC236}">
                <a16:creationId xmlns:a16="http://schemas.microsoft.com/office/drawing/2014/main" id="{F6A8BF5C-1AFF-4991-9633-5E9A84EAA7D6}"/>
              </a:ext>
            </a:extLst>
          </p:cNvPr>
          <p:cNvPicPr>
            <a:picLocks noChangeAspect="1"/>
          </p:cNvPicPr>
          <p:nvPr/>
        </p:nvPicPr>
        <p:blipFill>
          <a:blip r:embed="rId4"/>
          <a:stretch>
            <a:fillRect/>
          </a:stretch>
        </p:blipFill>
        <p:spPr>
          <a:xfrm>
            <a:off x="0" y="5575586"/>
            <a:ext cx="12192000" cy="1276932"/>
          </a:xfrm>
          <a:prstGeom prst="rect">
            <a:avLst/>
          </a:prstGeom>
        </p:spPr>
      </p:pic>
    </p:spTree>
    <p:extLst>
      <p:ext uri="{BB962C8B-B14F-4D97-AF65-F5344CB8AC3E}">
        <p14:creationId xmlns:p14="http://schemas.microsoft.com/office/powerpoint/2010/main" val="2408819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2427B-77EC-40CD-8A0D-747EA512C7B8}"/>
              </a:ext>
            </a:extLst>
          </p:cNvPr>
          <p:cNvPicPr>
            <a:picLocks noChangeAspect="1"/>
          </p:cNvPicPr>
          <p:nvPr/>
        </p:nvPicPr>
        <p:blipFill>
          <a:blip r:embed="rId2"/>
          <a:stretch>
            <a:fillRect/>
          </a:stretch>
        </p:blipFill>
        <p:spPr>
          <a:xfrm>
            <a:off x="723666" y="224652"/>
            <a:ext cx="10865584" cy="1172450"/>
          </a:xfrm>
          <a:prstGeom prst="rect">
            <a:avLst/>
          </a:prstGeom>
        </p:spPr>
      </p:pic>
      <p:pic>
        <p:nvPicPr>
          <p:cNvPr id="4" name="Picture 3">
            <a:extLst>
              <a:ext uri="{FF2B5EF4-FFF2-40B4-BE49-F238E27FC236}">
                <a16:creationId xmlns:a16="http://schemas.microsoft.com/office/drawing/2014/main" id="{1389A637-CAB3-4D83-854E-AA968D8F73D9}"/>
              </a:ext>
            </a:extLst>
          </p:cNvPr>
          <p:cNvPicPr>
            <a:picLocks noChangeAspect="1"/>
          </p:cNvPicPr>
          <p:nvPr/>
        </p:nvPicPr>
        <p:blipFill>
          <a:blip r:embed="rId3"/>
          <a:stretch>
            <a:fillRect/>
          </a:stretch>
        </p:blipFill>
        <p:spPr>
          <a:xfrm>
            <a:off x="723665" y="1397102"/>
            <a:ext cx="10865584" cy="5311923"/>
          </a:xfrm>
          <a:prstGeom prst="rect">
            <a:avLst/>
          </a:prstGeom>
        </p:spPr>
      </p:pic>
    </p:spTree>
    <p:extLst>
      <p:ext uri="{BB962C8B-B14F-4D97-AF65-F5344CB8AC3E}">
        <p14:creationId xmlns:p14="http://schemas.microsoft.com/office/powerpoint/2010/main" val="4115055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616822-44AD-4F71-A450-586C6C870D63}"/>
              </a:ext>
            </a:extLst>
          </p:cNvPr>
          <p:cNvSpPr txBox="1"/>
          <p:nvPr/>
        </p:nvSpPr>
        <p:spPr>
          <a:xfrm>
            <a:off x="1613043" y="421240"/>
            <a:ext cx="9657708" cy="646331"/>
          </a:xfrm>
          <a:prstGeom prst="rect">
            <a:avLst/>
          </a:prstGeom>
          <a:noFill/>
        </p:spPr>
        <p:txBody>
          <a:bodyPr wrap="square" rtlCol="0">
            <a:spAutoFit/>
          </a:bodyPr>
          <a:lstStyle/>
          <a:p>
            <a:r>
              <a:rPr lang="en-US" dirty="0"/>
              <a:t>* </a:t>
            </a:r>
            <a:r>
              <a:rPr lang="en-US" b="1" dirty="0"/>
              <a:t>Visualization</a:t>
            </a:r>
            <a:r>
              <a:rPr lang="en-US" dirty="0"/>
              <a:t>: Use visual tools like histograms, bar charts, and scatter plots to explore trends in salaries, job categories, and geographic disparities.</a:t>
            </a:r>
          </a:p>
        </p:txBody>
      </p:sp>
      <p:pic>
        <p:nvPicPr>
          <p:cNvPr id="3" name="Picture 2">
            <a:extLst>
              <a:ext uri="{FF2B5EF4-FFF2-40B4-BE49-F238E27FC236}">
                <a16:creationId xmlns:a16="http://schemas.microsoft.com/office/drawing/2014/main" id="{90769679-0085-498A-9364-3D0A15FE70B9}"/>
              </a:ext>
            </a:extLst>
          </p:cNvPr>
          <p:cNvPicPr>
            <a:picLocks noChangeAspect="1"/>
          </p:cNvPicPr>
          <p:nvPr/>
        </p:nvPicPr>
        <p:blipFill>
          <a:blip r:embed="rId2"/>
          <a:stretch>
            <a:fillRect/>
          </a:stretch>
        </p:blipFill>
        <p:spPr>
          <a:xfrm>
            <a:off x="328773" y="1026474"/>
            <a:ext cx="11332396" cy="1778091"/>
          </a:xfrm>
          <a:prstGeom prst="rect">
            <a:avLst/>
          </a:prstGeom>
        </p:spPr>
      </p:pic>
      <p:pic>
        <p:nvPicPr>
          <p:cNvPr id="5" name="Picture 4">
            <a:extLst>
              <a:ext uri="{FF2B5EF4-FFF2-40B4-BE49-F238E27FC236}">
                <a16:creationId xmlns:a16="http://schemas.microsoft.com/office/drawing/2014/main" id="{6AC492AA-2E25-48E6-A643-891ADC24AA9C}"/>
              </a:ext>
            </a:extLst>
          </p:cNvPr>
          <p:cNvPicPr>
            <a:picLocks noChangeAspect="1"/>
          </p:cNvPicPr>
          <p:nvPr/>
        </p:nvPicPr>
        <p:blipFill>
          <a:blip r:embed="rId3"/>
          <a:stretch>
            <a:fillRect/>
          </a:stretch>
        </p:blipFill>
        <p:spPr>
          <a:xfrm>
            <a:off x="328774" y="2845662"/>
            <a:ext cx="11332396" cy="4012338"/>
          </a:xfrm>
          <a:prstGeom prst="rect">
            <a:avLst/>
          </a:prstGeom>
        </p:spPr>
      </p:pic>
    </p:spTree>
    <p:extLst>
      <p:ext uri="{BB962C8B-B14F-4D97-AF65-F5344CB8AC3E}">
        <p14:creationId xmlns:p14="http://schemas.microsoft.com/office/powerpoint/2010/main" val="1450656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814CE3-7648-47E1-8CB7-44706090508D}"/>
              </a:ext>
            </a:extLst>
          </p:cNvPr>
          <p:cNvPicPr>
            <a:picLocks noChangeAspect="1"/>
          </p:cNvPicPr>
          <p:nvPr/>
        </p:nvPicPr>
        <p:blipFill>
          <a:blip r:embed="rId2"/>
          <a:stretch>
            <a:fillRect/>
          </a:stretch>
        </p:blipFill>
        <p:spPr>
          <a:xfrm>
            <a:off x="0" y="0"/>
            <a:ext cx="12192000" cy="2425825"/>
          </a:xfrm>
          <a:prstGeom prst="rect">
            <a:avLst/>
          </a:prstGeom>
        </p:spPr>
      </p:pic>
      <p:pic>
        <p:nvPicPr>
          <p:cNvPr id="4" name="Picture 3">
            <a:extLst>
              <a:ext uri="{FF2B5EF4-FFF2-40B4-BE49-F238E27FC236}">
                <a16:creationId xmlns:a16="http://schemas.microsoft.com/office/drawing/2014/main" id="{8FBCD0E8-20C9-49CE-BB88-F9EC87E04569}"/>
              </a:ext>
            </a:extLst>
          </p:cNvPr>
          <p:cNvPicPr>
            <a:picLocks noChangeAspect="1"/>
          </p:cNvPicPr>
          <p:nvPr/>
        </p:nvPicPr>
        <p:blipFill>
          <a:blip r:embed="rId3"/>
          <a:stretch>
            <a:fillRect/>
          </a:stretch>
        </p:blipFill>
        <p:spPr>
          <a:xfrm>
            <a:off x="0" y="2425825"/>
            <a:ext cx="12192000" cy="4432175"/>
          </a:xfrm>
          <a:prstGeom prst="rect">
            <a:avLst/>
          </a:prstGeom>
        </p:spPr>
      </p:pic>
    </p:spTree>
    <p:extLst>
      <p:ext uri="{BB962C8B-B14F-4D97-AF65-F5344CB8AC3E}">
        <p14:creationId xmlns:p14="http://schemas.microsoft.com/office/powerpoint/2010/main" val="1175767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F3E5C3-F68F-B6E8-D08A-02670562B8A4}"/>
              </a:ext>
            </a:extLst>
          </p:cNvPr>
          <p:cNvSpPr txBox="1"/>
          <p:nvPr/>
        </p:nvSpPr>
        <p:spPr>
          <a:xfrm>
            <a:off x="1698171" y="315685"/>
            <a:ext cx="9318172" cy="646331"/>
          </a:xfrm>
          <a:prstGeom prst="rect">
            <a:avLst/>
          </a:prstGeom>
          <a:noFill/>
        </p:spPr>
        <p:txBody>
          <a:bodyPr wrap="square" rtlCol="0">
            <a:spAutoFit/>
          </a:bodyPr>
          <a:lstStyle/>
          <a:p>
            <a:r>
              <a:rPr lang="en-US" b="1" dirty="0"/>
              <a:t>* Trend Analysis</a:t>
            </a:r>
            <a:r>
              <a:rPr lang="en-US" dirty="0"/>
              <a:t>: Investigate temporal patterns such as seasonal trends, salary fluctuations, and changes in job category demand.</a:t>
            </a:r>
            <a:endParaRPr lang="en-US" b="1" dirty="0"/>
          </a:p>
        </p:txBody>
      </p:sp>
      <p:pic>
        <p:nvPicPr>
          <p:cNvPr id="2" name="Picture 1">
            <a:extLst>
              <a:ext uri="{FF2B5EF4-FFF2-40B4-BE49-F238E27FC236}">
                <a16:creationId xmlns:a16="http://schemas.microsoft.com/office/drawing/2014/main" id="{B80D1197-B17E-4770-BF78-DA345024E7C9}"/>
              </a:ext>
            </a:extLst>
          </p:cNvPr>
          <p:cNvPicPr>
            <a:picLocks noChangeAspect="1"/>
          </p:cNvPicPr>
          <p:nvPr/>
        </p:nvPicPr>
        <p:blipFill>
          <a:blip r:embed="rId2"/>
          <a:stretch>
            <a:fillRect/>
          </a:stretch>
        </p:blipFill>
        <p:spPr>
          <a:xfrm>
            <a:off x="1550791" y="962016"/>
            <a:ext cx="9576121" cy="2152761"/>
          </a:xfrm>
          <a:prstGeom prst="rect">
            <a:avLst/>
          </a:prstGeom>
        </p:spPr>
      </p:pic>
      <p:pic>
        <p:nvPicPr>
          <p:cNvPr id="3" name="Picture 2">
            <a:extLst>
              <a:ext uri="{FF2B5EF4-FFF2-40B4-BE49-F238E27FC236}">
                <a16:creationId xmlns:a16="http://schemas.microsoft.com/office/drawing/2014/main" id="{0A9181CA-6460-4576-AE02-FEE47DC6BFF5}"/>
              </a:ext>
            </a:extLst>
          </p:cNvPr>
          <p:cNvPicPr>
            <a:picLocks noChangeAspect="1"/>
          </p:cNvPicPr>
          <p:nvPr/>
        </p:nvPicPr>
        <p:blipFill>
          <a:blip r:embed="rId3"/>
          <a:stretch>
            <a:fillRect/>
          </a:stretch>
        </p:blipFill>
        <p:spPr>
          <a:xfrm>
            <a:off x="1550791" y="3170292"/>
            <a:ext cx="9576121" cy="3687708"/>
          </a:xfrm>
          <a:prstGeom prst="rect">
            <a:avLst/>
          </a:prstGeom>
        </p:spPr>
      </p:pic>
    </p:spTree>
    <p:extLst>
      <p:ext uri="{BB962C8B-B14F-4D97-AF65-F5344CB8AC3E}">
        <p14:creationId xmlns:p14="http://schemas.microsoft.com/office/powerpoint/2010/main" val="378239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AC073E-0938-3835-C709-5D7C81012EA6}"/>
              </a:ext>
            </a:extLst>
          </p:cNvPr>
          <p:cNvSpPr txBox="1"/>
          <p:nvPr/>
        </p:nvSpPr>
        <p:spPr>
          <a:xfrm>
            <a:off x="1741715" y="234451"/>
            <a:ext cx="9938657" cy="2031325"/>
          </a:xfrm>
          <a:prstGeom prst="rect">
            <a:avLst/>
          </a:prstGeom>
          <a:noFill/>
        </p:spPr>
        <p:txBody>
          <a:bodyPr wrap="square" rtlCol="0">
            <a:spAutoFit/>
          </a:bodyPr>
          <a:lstStyle/>
          <a:p>
            <a:r>
              <a:rPr lang="en-US" b="1" dirty="0"/>
              <a:t>(iii). Text Mining and Natural Language Processing (NLP):</a:t>
            </a:r>
          </a:p>
          <a:p>
            <a:pPr marL="285750" indent="-285750">
              <a:buFont typeface="Arial" panose="020B0604020202020204" pitchFamily="34" charset="0"/>
              <a:buChar char="•"/>
            </a:pPr>
            <a:r>
              <a:rPr lang="en-US" b="1" dirty="0"/>
              <a:t>Keyword Extraction</a:t>
            </a:r>
            <a:r>
              <a:rPr lang="en-US" dirty="0"/>
              <a:t>: Analyze job titles using NLP techniques to extract keywords and identify trends in job roles.</a:t>
            </a:r>
          </a:p>
          <a:p>
            <a:pPr marL="285750" indent="-285750">
              <a:buFont typeface="Arial" panose="020B0604020202020204" pitchFamily="34" charset="0"/>
              <a:buChar char="•"/>
            </a:pPr>
            <a:r>
              <a:rPr lang="en-US" b="1" dirty="0"/>
              <a:t>Text Classification</a:t>
            </a:r>
            <a:r>
              <a:rPr lang="en-US" dirty="0"/>
              <a:t>: Classify job titles into predefined categories (e.g., IT, Healthcare, Marketing) using text classification algorithms to uncover emerging job sectors.</a:t>
            </a:r>
          </a:p>
          <a:p>
            <a:pPr marL="285750" indent="-285750">
              <a:buFont typeface="Arial" panose="020B0604020202020204" pitchFamily="34" charset="0"/>
              <a:buChar char="•"/>
            </a:pPr>
            <a:r>
              <a:rPr lang="en-US" b="1" dirty="0"/>
              <a:t>Sentiment Analysis</a:t>
            </a:r>
            <a:r>
              <a:rPr lang="en-US" dirty="0"/>
              <a:t>: Optionally, perform sentiment analysis on job descriptions to understand job market sentiment for certain roles.</a:t>
            </a:r>
            <a:endParaRPr lang="en-US" b="1" dirty="0"/>
          </a:p>
        </p:txBody>
      </p:sp>
      <p:pic>
        <p:nvPicPr>
          <p:cNvPr id="2" name="Picture 1">
            <a:extLst>
              <a:ext uri="{FF2B5EF4-FFF2-40B4-BE49-F238E27FC236}">
                <a16:creationId xmlns:a16="http://schemas.microsoft.com/office/drawing/2014/main" id="{5D4A552A-7E4A-4E18-B605-6E597D5500A7}"/>
              </a:ext>
            </a:extLst>
          </p:cNvPr>
          <p:cNvPicPr>
            <a:picLocks noChangeAspect="1"/>
          </p:cNvPicPr>
          <p:nvPr/>
        </p:nvPicPr>
        <p:blipFill>
          <a:blip r:embed="rId2"/>
          <a:stretch>
            <a:fillRect/>
          </a:stretch>
        </p:blipFill>
        <p:spPr>
          <a:xfrm>
            <a:off x="300098" y="2420412"/>
            <a:ext cx="11556280" cy="4437587"/>
          </a:xfrm>
          <a:prstGeom prst="rect">
            <a:avLst/>
          </a:prstGeom>
        </p:spPr>
      </p:pic>
    </p:spTree>
    <p:extLst>
      <p:ext uri="{BB962C8B-B14F-4D97-AF65-F5344CB8AC3E}">
        <p14:creationId xmlns:p14="http://schemas.microsoft.com/office/powerpoint/2010/main" val="1960692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7399" y="643086"/>
            <a:ext cx="2983347" cy="707886"/>
          </a:xfrm>
          <a:prstGeom prst="rect">
            <a:avLst/>
          </a:prstGeom>
          <a:noFill/>
        </p:spPr>
        <p:txBody>
          <a:bodyPr wrap="square" rtlCol="0">
            <a:spAutoFit/>
          </a:bodyPr>
          <a:lstStyle/>
          <a:p>
            <a:r>
              <a:rPr lang="en-US" sz="4000" dirty="0">
                <a:latin typeface="Arial Black" panose="020B0A04020102020204" pitchFamily="34" charset="0"/>
              </a:rPr>
              <a:t>Abstract</a:t>
            </a:r>
            <a:endParaRPr lang="en-IN" sz="4000" dirty="0">
              <a:latin typeface="Arial Black" panose="020B0A04020102020204" pitchFamily="34" charset="0"/>
            </a:endParaRPr>
          </a:p>
        </p:txBody>
      </p:sp>
      <p:sp>
        <p:nvSpPr>
          <p:cNvPr id="3" name="TextBox 2"/>
          <p:cNvSpPr txBox="1"/>
          <p:nvPr/>
        </p:nvSpPr>
        <p:spPr>
          <a:xfrm>
            <a:off x="1507399" y="1690062"/>
            <a:ext cx="10225689" cy="4401205"/>
          </a:xfrm>
          <a:prstGeom prst="rect">
            <a:avLst/>
          </a:prstGeom>
          <a:noFill/>
        </p:spPr>
        <p:txBody>
          <a:bodyPr wrap="square" rtlCol="0">
            <a:spAutoFit/>
          </a:bodyPr>
          <a:lstStyle/>
          <a:p>
            <a:r>
              <a:rPr lang="en-US" sz="2000" dirty="0"/>
              <a:t>This project aims to harness the power of data analytics to forecast future trends in the job market, helping job seekers and recruiters make informed decisions. By analyzing historical and current job posting data, the platform identifies key job categories, demand patterns, and salary trends. </a:t>
            </a:r>
          </a:p>
          <a:p>
            <a:endParaRPr lang="en-US" sz="2000" dirty="0"/>
          </a:p>
          <a:p>
            <a:r>
              <a:rPr lang="en-US" sz="2000" dirty="0"/>
              <a:t>The predictive model developed in this project uses machine learning and time-series analysis to forecast job market dynamics, such as high-demand roles, emerging sectors, and geographic wage disparities. The deliverables include detailed forecasts, a recommendation system, and actionable insights for adapting to evolving workforce needs. </a:t>
            </a:r>
          </a:p>
          <a:p>
            <a:endParaRPr lang="en-US" sz="2000" dirty="0"/>
          </a:p>
          <a:p>
            <a:r>
              <a:rPr lang="en-US" sz="2000" dirty="0"/>
              <a:t>Visualizations and predictive analytics provide clarity on future workforce trends, empowering job seekers to align their skills with market demand, and enabling employers to understand workforce shifts.</a:t>
            </a:r>
          </a:p>
        </p:txBody>
      </p:sp>
    </p:spTree>
    <p:extLst>
      <p:ext uri="{BB962C8B-B14F-4D97-AF65-F5344CB8AC3E}">
        <p14:creationId xmlns:p14="http://schemas.microsoft.com/office/powerpoint/2010/main" val="3650296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3C06CE-764D-47C5-B3E6-027A0FADB715}"/>
              </a:ext>
            </a:extLst>
          </p:cNvPr>
          <p:cNvPicPr>
            <a:picLocks noChangeAspect="1"/>
          </p:cNvPicPr>
          <p:nvPr/>
        </p:nvPicPr>
        <p:blipFill>
          <a:blip r:embed="rId2"/>
          <a:stretch>
            <a:fillRect/>
          </a:stretch>
        </p:blipFill>
        <p:spPr>
          <a:xfrm>
            <a:off x="0" y="-1"/>
            <a:ext cx="12192000" cy="4592549"/>
          </a:xfrm>
          <a:prstGeom prst="rect">
            <a:avLst/>
          </a:prstGeom>
        </p:spPr>
      </p:pic>
      <p:pic>
        <p:nvPicPr>
          <p:cNvPr id="3" name="Picture 2">
            <a:extLst>
              <a:ext uri="{FF2B5EF4-FFF2-40B4-BE49-F238E27FC236}">
                <a16:creationId xmlns:a16="http://schemas.microsoft.com/office/drawing/2014/main" id="{D68C7C14-88BA-4E23-8968-942A06BB53A1}"/>
              </a:ext>
            </a:extLst>
          </p:cNvPr>
          <p:cNvPicPr>
            <a:picLocks noChangeAspect="1"/>
          </p:cNvPicPr>
          <p:nvPr/>
        </p:nvPicPr>
        <p:blipFill>
          <a:blip r:embed="rId3"/>
          <a:stretch>
            <a:fillRect/>
          </a:stretch>
        </p:blipFill>
        <p:spPr>
          <a:xfrm>
            <a:off x="1" y="4464121"/>
            <a:ext cx="12191999" cy="2393879"/>
          </a:xfrm>
          <a:prstGeom prst="rect">
            <a:avLst/>
          </a:prstGeom>
        </p:spPr>
      </p:pic>
    </p:spTree>
    <p:extLst>
      <p:ext uri="{BB962C8B-B14F-4D97-AF65-F5344CB8AC3E}">
        <p14:creationId xmlns:p14="http://schemas.microsoft.com/office/powerpoint/2010/main" val="2254341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C7D811-8454-4F3B-8EC6-32FEDF5928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7915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1E97EE-D06E-494E-9B0D-43D654B02213}"/>
              </a:ext>
            </a:extLst>
          </p:cNvPr>
          <p:cNvPicPr>
            <a:picLocks noChangeAspect="1"/>
          </p:cNvPicPr>
          <p:nvPr/>
        </p:nvPicPr>
        <p:blipFill>
          <a:blip r:embed="rId2"/>
          <a:stretch>
            <a:fillRect/>
          </a:stretch>
        </p:blipFill>
        <p:spPr>
          <a:xfrm>
            <a:off x="0" y="0"/>
            <a:ext cx="12192000" cy="3113070"/>
          </a:xfrm>
          <a:prstGeom prst="rect">
            <a:avLst/>
          </a:prstGeom>
        </p:spPr>
      </p:pic>
      <p:pic>
        <p:nvPicPr>
          <p:cNvPr id="3" name="Picture 2">
            <a:extLst>
              <a:ext uri="{FF2B5EF4-FFF2-40B4-BE49-F238E27FC236}">
                <a16:creationId xmlns:a16="http://schemas.microsoft.com/office/drawing/2014/main" id="{A2F30DBC-44A9-4166-95C8-A88B7D55ECA3}"/>
              </a:ext>
            </a:extLst>
          </p:cNvPr>
          <p:cNvPicPr>
            <a:picLocks noChangeAspect="1"/>
          </p:cNvPicPr>
          <p:nvPr/>
        </p:nvPicPr>
        <p:blipFill>
          <a:blip r:embed="rId3"/>
          <a:stretch>
            <a:fillRect/>
          </a:stretch>
        </p:blipFill>
        <p:spPr>
          <a:xfrm>
            <a:off x="0" y="3113069"/>
            <a:ext cx="12192000" cy="3744931"/>
          </a:xfrm>
          <a:prstGeom prst="rect">
            <a:avLst/>
          </a:prstGeom>
        </p:spPr>
      </p:pic>
    </p:spTree>
    <p:extLst>
      <p:ext uri="{BB962C8B-B14F-4D97-AF65-F5344CB8AC3E}">
        <p14:creationId xmlns:p14="http://schemas.microsoft.com/office/powerpoint/2010/main" val="1593523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9A12D7-1888-40EA-8186-A822F0D35B30}"/>
              </a:ext>
            </a:extLst>
          </p:cNvPr>
          <p:cNvPicPr>
            <a:picLocks noChangeAspect="1"/>
          </p:cNvPicPr>
          <p:nvPr/>
        </p:nvPicPr>
        <p:blipFill>
          <a:blip r:embed="rId2"/>
          <a:stretch>
            <a:fillRect/>
          </a:stretch>
        </p:blipFill>
        <p:spPr>
          <a:xfrm>
            <a:off x="0" y="0"/>
            <a:ext cx="12192000" cy="2599362"/>
          </a:xfrm>
          <a:prstGeom prst="rect">
            <a:avLst/>
          </a:prstGeom>
        </p:spPr>
      </p:pic>
      <p:pic>
        <p:nvPicPr>
          <p:cNvPr id="3" name="Picture 2">
            <a:extLst>
              <a:ext uri="{FF2B5EF4-FFF2-40B4-BE49-F238E27FC236}">
                <a16:creationId xmlns:a16="http://schemas.microsoft.com/office/drawing/2014/main" id="{AE420B2D-648B-44E1-8C30-5E72BFEF8BA5}"/>
              </a:ext>
            </a:extLst>
          </p:cNvPr>
          <p:cNvPicPr>
            <a:picLocks noChangeAspect="1"/>
          </p:cNvPicPr>
          <p:nvPr/>
        </p:nvPicPr>
        <p:blipFill>
          <a:blip r:embed="rId3"/>
          <a:stretch>
            <a:fillRect/>
          </a:stretch>
        </p:blipFill>
        <p:spPr>
          <a:xfrm>
            <a:off x="-1" y="2583952"/>
            <a:ext cx="12191999" cy="4274048"/>
          </a:xfrm>
          <a:prstGeom prst="rect">
            <a:avLst/>
          </a:prstGeom>
        </p:spPr>
      </p:pic>
    </p:spTree>
    <p:extLst>
      <p:ext uri="{BB962C8B-B14F-4D97-AF65-F5344CB8AC3E}">
        <p14:creationId xmlns:p14="http://schemas.microsoft.com/office/powerpoint/2010/main" val="2316994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3801B8-0641-476C-B892-0A70B3C72951}"/>
              </a:ext>
            </a:extLst>
          </p:cNvPr>
          <p:cNvPicPr>
            <a:picLocks noChangeAspect="1"/>
          </p:cNvPicPr>
          <p:nvPr/>
        </p:nvPicPr>
        <p:blipFill>
          <a:blip r:embed="rId2"/>
          <a:stretch>
            <a:fillRect/>
          </a:stretch>
        </p:blipFill>
        <p:spPr>
          <a:xfrm>
            <a:off x="0" y="0"/>
            <a:ext cx="12192000" cy="2921150"/>
          </a:xfrm>
          <a:prstGeom prst="rect">
            <a:avLst/>
          </a:prstGeom>
        </p:spPr>
      </p:pic>
      <p:pic>
        <p:nvPicPr>
          <p:cNvPr id="3" name="Picture 2">
            <a:extLst>
              <a:ext uri="{FF2B5EF4-FFF2-40B4-BE49-F238E27FC236}">
                <a16:creationId xmlns:a16="http://schemas.microsoft.com/office/drawing/2014/main" id="{283EA700-31CA-459B-A486-7C4EE4BA62E4}"/>
              </a:ext>
            </a:extLst>
          </p:cNvPr>
          <p:cNvPicPr>
            <a:picLocks noChangeAspect="1"/>
          </p:cNvPicPr>
          <p:nvPr/>
        </p:nvPicPr>
        <p:blipFill>
          <a:blip r:embed="rId3"/>
          <a:stretch>
            <a:fillRect/>
          </a:stretch>
        </p:blipFill>
        <p:spPr>
          <a:xfrm>
            <a:off x="0" y="2921150"/>
            <a:ext cx="12192000" cy="3936850"/>
          </a:xfrm>
          <a:prstGeom prst="rect">
            <a:avLst/>
          </a:prstGeom>
        </p:spPr>
      </p:pic>
    </p:spTree>
    <p:extLst>
      <p:ext uri="{BB962C8B-B14F-4D97-AF65-F5344CB8AC3E}">
        <p14:creationId xmlns:p14="http://schemas.microsoft.com/office/powerpoint/2010/main" val="1933940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B0FA1C-9068-40EA-AB99-7CBF18D66009}"/>
              </a:ext>
            </a:extLst>
          </p:cNvPr>
          <p:cNvSpPr txBox="1"/>
          <p:nvPr/>
        </p:nvSpPr>
        <p:spPr>
          <a:xfrm>
            <a:off x="1571946" y="277402"/>
            <a:ext cx="10448817" cy="2554545"/>
          </a:xfrm>
          <a:prstGeom prst="rect">
            <a:avLst/>
          </a:prstGeom>
          <a:noFill/>
        </p:spPr>
        <p:txBody>
          <a:bodyPr wrap="square" rtlCol="0">
            <a:spAutoFit/>
          </a:bodyPr>
          <a:lstStyle/>
          <a:p>
            <a:r>
              <a:rPr lang="en-US" sz="2000" b="1" dirty="0"/>
              <a:t>(iv). Time-Series Analysis:</a:t>
            </a:r>
          </a:p>
          <a:p>
            <a:pPr marL="342900" indent="-342900">
              <a:buFont typeface="Arial" panose="020B0604020202020204" pitchFamily="34" charset="0"/>
              <a:buChar char="•"/>
            </a:pPr>
            <a:r>
              <a:rPr lang="en-US" sz="2000" b="1" dirty="0"/>
              <a:t>Trend Analysis</a:t>
            </a:r>
            <a:r>
              <a:rPr lang="en-US" sz="2000" dirty="0"/>
              <a:t>: Analyze historical data over time to observe demand shifts for specific job categories.</a:t>
            </a:r>
          </a:p>
          <a:p>
            <a:pPr marL="342900" indent="-342900">
              <a:buFont typeface="Arial" panose="020B0604020202020204" pitchFamily="34" charset="0"/>
              <a:buChar char="•"/>
            </a:pPr>
            <a:r>
              <a:rPr lang="en-US" sz="2000" b="1" dirty="0"/>
              <a:t>Seasonality Detection</a:t>
            </a:r>
            <a:r>
              <a:rPr lang="en-US" sz="2000" dirty="0"/>
              <a:t>: Use time-series decomposition to detect seasonal patterns in job demand and salary trends.</a:t>
            </a:r>
          </a:p>
          <a:p>
            <a:pPr marL="342900" indent="-342900">
              <a:buFont typeface="Arial" panose="020B0604020202020204" pitchFamily="34" charset="0"/>
              <a:buChar char="•"/>
            </a:pPr>
            <a:r>
              <a:rPr lang="en-US" sz="2000" b="1" dirty="0"/>
              <a:t>Forecasting</a:t>
            </a:r>
            <a:r>
              <a:rPr lang="en-US" sz="2000" dirty="0"/>
              <a:t>: Apply time-series forecasting models such as ARIMA or Prophet to predict future job market trends, including emerging roles and salary changes.</a:t>
            </a:r>
          </a:p>
          <a:p>
            <a:pPr marL="342900" indent="-342900">
              <a:buFont typeface="Arial" panose="020B0604020202020204" pitchFamily="34" charset="0"/>
              <a:buChar char="•"/>
            </a:pPr>
            <a:endParaRPr lang="en-US" sz="2000" b="1" dirty="0"/>
          </a:p>
        </p:txBody>
      </p:sp>
      <p:pic>
        <p:nvPicPr>
          <p:cNvPr id="3" name="Picture 2">
            <a:extLst>
              <a:ext uri="{FF2B5EF4-FFF2-40B4-BE49-F238E27FC236}">
                <a16:creationId xmlns:a16="http://schemas.microsoft.com/office/drawing/2014/main" id="{DD7A5A67-9325-410D-AC0F-9ECF8B7BCECF}"/>
              </a:ext>
            </a:extLst>
          </p:cNvPr>
          <p:cNvPicPr>
            <a:picLocks noChangeAspect="1"/>
          </p:cNvPicPr>
          <p:nvPr/>
        </p:nvPicPr>
        <p:blipFill>
          <a:blip r:embed="rId2"/>
          <a:stretch>
            <a:fillRect/>
          </a:stretch>
        </p:blipFill>
        <p:spPr>
          <a:xfrm>
            <a:off x="1571946" y="2663658"/>
            <a:ext cx="10140593" cy="3916940"/>
          </a:xfrm>
          <a:prstGeom prst="rect">
            <a:avLst/>
          </a:prstGeom>
        </p:spPr>
      </p:pic>
    </p:spTree>
    <p:extLst>
      <p:ext uri="{BB962C8B-B14F-4D97-AF65-F5344CB8AC3E}">
        <p14:creationId xmlns:p14="http://schemas.microsoft.com/office/powerpoint/2010/main" val="401365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FC75E8-1816-42AD-87C6-203A4B79C1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0728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72BB4-AB0F-4BF2-9E95-F1ACCF5509F1}"/>
              </a:ext>
            </a:extLst>
          </p:cNvPr>
          <p:cNvPicPr>
            <a:picLocks noChangeAspect="1"/>
          </p:cNvPicPr>
          <p:nvPr/>
        </p:nvPicPr>
        <p:blipFill>
          <a:blip r:embed="rId2"/>
          <a:stretch>
            <a:fillRect/>
          </a:stretch>
        </p:blipFill>
        <p:spPr>
          <a:xfrm>
            <a:off x="0" y="1"/>
            <a:ext cx="12192000" cy="2321960"/>
          </a:xfrm>
          <a:prstGeom prst="rect">
            <a:avLst/>
          </a:prstGeom>
        </p:spPr>
      </p:pic>
      <p:pic>
        <p:nvPicPr>
          <p:cNvPr id="3" name="Picture 2">
            <a:extLst>
              <a:ext uri="{FF2B5EF4-FFF2-40B4-BE49-F238E27FC236}">
                <a16:creationId xmlns:a16="http://schemas.microsoft.com/office/drawing/2014/main" id="{837173F1-BDB1-4285-AED1-5D1203CEAD38}"/>
              </a:ext>
            </a:extLst>
          </p:cNvPr>
          <p:cNvPicPr>
            <a:picLocks noChangeAspect="1"/>
          </p:cNvPicPr>
          <p:nvPr/>
        </p:nvPicPr>
        <p:blipFill>
          <a:blip r:embed="rId3"/>
          <a:stretch>
            <a:fillRect/>
          </a:stretch>
        </p:blipFill>
        <p:spPr>
          <a:xfrm>
            <a:off x="-1" y="2321960"/>
            <a:ext cx="12191999" cy="4536039"/>
          </a:xfrm>
          <a:prstGeom prst="rect">
            <a:avLst/>
          </a:prstGeom>
        </p:spPr>
      </p:pic>
    </p:spTree>
    <p:extLst>
      <p:ext uri="{BB962C8B-B14F-4D97-AF65-F5344CB8AC3E}">
        <p14:creationId xmlns:p14="http://schemas.microsoft.com/office/powerpoint/2010/main" val="145844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B0EEC-84BE-42D0-BED7-483DD3BD4E95}"/>
              </a:ext>
            </a:extLst>
          </p:cNvPr>
          <p:cNvPicPr>
            <a:picLocks noChangeAspect="1"/>
          </p:cNvPicPr>
          <p:nvPr/>
        </p:nvPicPr>
        <p:blipFill>
          <a:blip r:embed="rId2"/>
          <a:stretch>
            <a:fillRect/>
          </a:stretch>
        </p:blipFill>
        <p:spPr>
          <a:xfrm>
            <a:off x="0" y="-51370"/>
            <a:ext cx="12192000" cy="2887038"/>
          </a:xfrm>
          <a:prstGeom prst="rect">
            <a:avLst/>
          </a:prstGeom>
        </p:spPr>
      </p:pic>
      <p:pic>
        <p:nvPicPr>
          <p:cNvPr id="3" name="Picture 2">
            <a:extLst>
              <a:ext uri="{FF2B5EF4-FFF2-40B4-BE49-F238E27FC236}">
                <a16:creationId xmlns:a16="http://schemas.microsoft.com/office/drawing/2014/main" id="{25DD44B7-0251-4B7E-BF10-78DC7DA73B4D}"/>
              </a:ext>
            </a:extLst>
          </p:cNvPr>
          <p:cNvPicPr>
            <a:picLocks noChangeAspect="1"/>
          </p:cNvPicPr>
          <p:nvPr/>
        </p:nvPicPr>
        <p:blipFill>
          <a:blip r:embed="rId3"/>
          <a:stretch>
            <a:fillRect/>
          </a:stretch>
        </p:blipFill>
        <p:spPr>
          <a:xfrm>
            <a:off x="0" y="2907586"/>
            <a:ext cx="12192000" cy="3950413"/>
          </a:xfrm>
          <a:prstGeom prst="rect">
            <a:avLst/>
          </a:prstGeom>
        </p:spPr>
      </p:pic>
    </p:spTree>
    <p:extLst>
      <p:ext uri="{BB962C8B-B14F-4D97-AF65-F5344CB8AC3E}">
        <p14:creationId xmlns:p14="http://schemas.microsoft.com/office/powerpoint/2010/main" val="4057278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F61610-CB52-46FA-AACC-3F727379A1F8}"/>
              </a:ext>
            </a:extLst>
          </p:cNvPr>
          <p:cNvPicPr>
            <a:picLocks noChangeAspect="1"/>
          </p:cNvPicPr>
          <p:nvPr/>
        </p:nvPicPr>
        <p:blipFill>
          <a:blip r:embed="rId2"/>
          <a:stretch>
            <a:fillRect/>
          </a:stretch>
        </p:blipFill>
        <p:spPr>
          <a:xfrm>
            <a:off x="0" y="0"/>
            <a:ext cx="12192000" cy="2928135"/>
          </a:xfrm>
          <a:prstGeom prst="rect">
            <a:avLst/>
          </a:prstGeom>
        </p:spPr>
      </p:pic>
      <p:pic>
        <p:nvPicPr>
          <p:cNvPr id="3" name="Picture 2">
            <a:extLst>
              <a:ext uri="{FF2B5EF4-FFF2-40B4-BE49-F238E27FC236}">
                <a16:creationId xmlns:a16="http://schemas.microsoft.com/office/drawing/2014/main" id="{48E2F828-9449-456C-AF25-E38B16B6FC78}"/>
              </a:ext>
            </a:extLst>
          </p:cNvPr>
          <p:cNvPicPr>
            <a:picLocks noChangeAspect="1"/>
          </p:cNvPicPr>
          <p:nvPr/>
        </p:nvPicPr>
        <p:blipFill>
          <a:blip r:embed="rId3"/>
          <a:stretch>
            <a:fillRect/>
          </a:stretch>
        </p:blipFill>
        <p:spPr>
          <a:xfrm>
            <a:off x="31438" y="2928134"/>
            <a:ext cx="12160562" cy="4006921"/>
          </a:xfrm>
          <a:prstGeom prst="rect">
            <a:avLst/>
          </a:prstGeom>
        </p:spPr>
      </p:pic>
    </p:spTree>
    <p:extLst>
      <p:ext uri="{BB962C8B-B14F-4D97-AF65-F5344CB8AC3E}">
        <p14:creationId xmlns:p14="http://schemas.microsoft.com/office/powerpoint/2010/main" val="2711120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6508" y="112354"/>
            <a:ext cx="2770909" cy="707886"/>
          </a:xfrm>
          <a:prstGeom prst="rect">
            <a:avLst/>
          </a:prstGeom>
          <a:noFill/>
        </p:spPr>
        <p:txBody>
          <a:bodyPr wrap="square" rtlCol="0">
            <a:spAutoFit/>
          </a:bodyPr>
          <a:lstStyle/>
          <a:p>
            <a:r>
              <a:rPr lang="en-US" sz="4000" dirty="0">
                <a:latin typeface="Arial Black" panose="020B0A04020102020204" pitchFamily="34" charset="0"/>
              </a:rPr>
              <a:t>Content</a:t>
            </a:r>
            <a:endParaRPr lang="en-IN" sz="4000" dirty="0">
              <a:latin typeface="Arial Black" panose="020B0A04020102020204" pitchFamily="34" charset="0"/>
            </a:endParaRPr>
          </a:p>
        </p:txBody>
      </p:sp>
      <p:sp>
        <p:nvSpPr>
          <p:cNvPr id="4" name="TextBox 3"/>
          <p:cNvSpPr txBox="1"/>
          <p:nvPr/>
        </p:nvSpPr>
        <p:spPr>
          <a:xfrm>
            <a:off x="2059708" y="760249"/>
            <a:ext cx="9280953" cy="1477328"/>
          </a:xfrm>
          <a:prstGeom prst="rect">
            <a:avLst/>
          </a:prstGeom>
          <a:noFill/>
        </p:spPr>
        <p:txBody>
          <a:bodyPr wrap="square" rtlCol="0">
            <a:spAutoFit/>
          </a:bodyPr>
          <a:lstStyle/>
          <a:p>
            <a:pPr lvl="0"/>
            <a:r>
              <a:rPr lang="en-IN" b="1" dirty="0"/>
              <a:t>1. Introduction</a:t>
            </a:r>
          </a:p>
          <a:p>
            <a:pPr lvl="0"/>
            <a:r>
              <a:rPr lang="en-IN" b="1" dirty="0"/>
              <a:t>2. Objectives</a:t>
            </a:r>
          </a:p>
          <a:p>
            <a:pPr lvl="0"/>
            <a:r>
              <a:rPr lang="en-IN" b="1" dirty="0"/>
              <a:t>3. Methods</a:t>
            </a:r>
          </a:p>
          <a:p>
            <a:pPr lvl="0"/>
            <a:r>
              <a:rPr lang="en-IN" b="1" dirty="0"/>
              <a:t>4. Results</a:t>
            </a:r>
          </a:p>
          <a:p>
            <a:pPr lvl="0"/>
            <a:r>
              <a:rPr lang="en-IN" b="1" dirty="0"/>
              <a:t>5. Conclusions </a:t>
            </a:r>
          </a:p>
        </p:txBody>
      </p:sp>
      <p:sp>
        <p:nvSpPr>
          <p:cNvPr id="5" name="TextBox 4"/>
          <p:cNvSpPr txBox="1"/>
          <p:nvPr/>
        </p:nvSpPr>
        <p:spPr>
          <a:xfrm>
            <a:off x="2059709" y="2199411"/>
            <a:ext cx="2364509" cy="461665"/>
          </a:xfrm>
          <a:prstGeom prst="rect">
            <a:avLst/>
          </a:prstGeom>
          <a:noFill/>
        </p:spPr>
        <p:txBody>
          <a:bodyPr wrap="square" rtlCol="0">
            <a:spAutoFit/>
          </a:bodyPr>
          <a:lstStyle/>
          <a:p>
            <a:r>
              <a:rPr lang="en-US" sz="2400" dirty="0">
                <a:latin typeface="Arial Black" panose="020B0A04020102020204" pitchFamily="34" charset="0"/>
              </a:rPr>
              <a:t>Chapter - 1</a:t>
            </a:r>
            <a:endParaRPr lang="en-IN" sz="2400" dirty="0">
              <a:latin typeface="Arial Black" panose="020B0A04020102020204" pitchFamily="34" charset="0"/>
            </a:endParaRPr>
          </a:p>
        </p:txBody>
      </p:sp>
      <p:sp>
        <p:nvSpPr>
          <p:cNvPr id="6" name="TextBox 5"/>
          <p:cNvSpPr txBox="1"/>
          <p:nvPr/>
        </p:nvSpPr>
        <p:spPr>
          <a:xfrm>
            <a:off x="2059709" y="2661076"/>
            <a:ext cx="2493818" cy="369332"/>
          </a:xfrm>
          <a:prstGeom prst="rect">
            <a:avLst/>
          </a:prstGeom>
          <a:noFill/>
        </p:spPr>
        <p:txBody>
          <a:bodyPr wrap="square" rtlCol="0">
            <a:spAutoFit/>
          </a:bodyPr>
          <a:lstStyle/>
          <a:p>
            <a:pPr lvl="0"/>
            <a:r>
              <a:rPr lang="en-IN" b="1" dirty="0"/>
              <a:t>1. Introduction</a:t>
            </a:r>
          </a:p>
        </p:txBody>
      </p:sp>
      <p:sp>
        <p:nvSpPr>
          <p:cNvPr id="8" name="TextBox 7"/>
          <p:cNvSpPr txBox="1"/>
          <p:nvPr/>
        </p:nvSpPr>
        <p:spPr>
          <a:xfrm>
            <a:off x="262759" y="3084575"/>
            <a:ext cx="11929241" cy="3416320"/>
          </a:xfrm>
          <a:prstGeom prst="rect">
            <a:avLst/>
          </a:prstGeom>
          <a:noFill/>
        </p:spPr>
        <p:txBody>
          <a:bodyPr wrap="square" rtlCol="0">
            <a:spAutoFit/>
          </a:bodyPr>
          <a:lstStyle/>
          <a:p>
            <a:r>
              <a:rPr lang="en-US" dirty="0"/>
              <a:t>The global job market is constantly evolving, influenced by economic, technological, and societal changes. As these shifts occur, it becomes crucial for job seekers and recruiters to stay ahead of emerging trends, high-demand roles, and changing salary structures. However, understanding these trends can be challenging due to the vast amount of data generated by job postings across industries.</a:t>
            </a:r>
          </a:p>
          <a:p>
            <a:endParaRPr lang="en-US" dirty="0"/>
          </a:p>
          <a:p>
            <a:r>
              <a:rPr lang="en-US" dirty="0"/>
              <a:t>This project aims to bridge this gap by utilizing data analytics to provide actionable insights into workforce trends. By analyzing historical and real-time job posting data, we aim to uncover key patterns such as:</a:t>
            </a:r>
          </a:p>
          <a:p>
            <a:endParaRPr lang="en-US" dirty="0"/>
          </a:p>
          <a:p>
            <a:pPr marL="285750" indent="-285750">
              <a:buFont typeface="Arial" panose="020B0604020202020204" pitchFamily="34" charset="0"/>
              <a:buChar char="•"/>
            </a:pPr>
            <a:r>
              <a:rPr lang="en-US" b="1" dirty="0"/>
              <a:t>High-Demand Job Roles</a:t>
            </a:r>
            <a:r>
              <a:rPr lang="en-US" dirty="0"/>
              <a:t>: Identifying roles in growing sectors</a:t>
            </a:r>
          </a:p>
          <a:p>
            <a:pPr marL="285750" indent="-285750">
              <a:buFont typeface="Arial" panose="020B0604020202020204" pitchFamily="34" charset="0"/>
              <a:buChar char="•"/>
            </a:pPr>
            <a:r>
              <a:rPr lang="en-US" b="1" dirty="0"/>
              <a:t>Salary Trends</a:t>
            </a:r>
            <a:r>
              <a:rPr lang="en-US" dirty="0"/>
              <a:t>: Understanding wage shifts across regions.</a:t>
            </a:r>
          </a:p>
          <a:p>
            <a:pPr marL="285750" indent="-285750">
              <a:buFont typeface="Arial" panose="020B0604020202020204" pitchFamily="34" charset="0"/>
              <a:buChar char="•"/>
            </a:pPr>
            <a:r>
              <a:rPr lang="en-US" b="1" dirty="0"/>
              <a:t>Emerging Job Categories</a:t>
            </a:r>
            <a:r>
              <a:rPr lang="en-US" dirty="0"/>
              <a:t>: Highlighting new and evolving roles.</a:t>
            </a:r>
          </a:p>
          <a:p>
            <a:pPr marL="285750" indent="-285750">
              <a:buFont typeface="Arial" panose="020B0604020202020204" pitchFamily="34" charset="0"/>
              <a:buChar char="•"/>
            </a:pPr>
            <a:r>
              <a:rPr lang="en-US" b="1" dirty="0"/>
              <a:t>Geographic Insights</a:t>
            </a:r>
            <a:r>
              <a:rPr lang="en-US" dirty="0"/>
              <a:t>: Comparing job market trends across different locations.</a:t>
            </a:r>
          </a:p>
        </p:txBody>
      </p:sp>
    </p:spTree>
    <p:extLst>
      <p:ext uri="{BB962C8B-B14F-4D97-AF65-F5344CB8AC3E}">
        <p14:creationId xmlns:p14="http://schemas.microsoft.com/office/powerpoint/2010/main" val="305203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953477-A30A-4611-8477-4C8BA564EA86}"/>
              </a:ext>
            </a:extLst>
          </p:cNvPr>
          <p:cNvSpPr txBox="1"/>
          <p:nvPr/>
        </p:nvSpPr>
        <p:spPr>
          <a:xfrm>
            <a:off x="1571946" y="380144"/>
            <a:ext cx="10438544" cy="2862322"/>
          </a:xfrm>
          <a:prstGeom prst="rect">
            <a:avLst/>
          </a:prstGeom>
          <a:noFill/>
        </p:spPr>
        <p:txBody>
          <a:bodyPr wrap="square" rtlCol="0">
            <a:spAutoFit/>
          </a:bodyPr>
          <a:lstStyle/>
          <a:p>
            <a:r>
              <a:rPr lang="en-US" sz="2000" b="1" dirty="0"/>
              <a:t>(v). Predictive Modeling for Job Demand and Salary Forecasting:</a:t>
            </a:r>
          </a:p>
          <a:p>
            <a:pPr marL="342900" indent="-342900">
              <a:buFont typeface="Arial" panose="020B0604020202020204" pitchFamily="34" charset="0"/>
              <a:buChar char="•"/>
            </a:pPr>
            <a:r>
              <a:rPr lang="en-US" sz="2000" b="1" dirty="0"/>
              <a:t>Model Selection</a:t>
            </a:r>
            <a:r>
              <a:rPr lang="en-US" sz="2000" dirty="0"/>
              <a:t>: Choose appropriate machine learning models (e.g., Random Forest) for predicting job demand and salary levels based on historical data.</a:t>
            </a:r>
          </a:p>
          <a:p>
            <a:pPr marL="342900" indent="-342900">
              <a:buFont typeface="Arial" panose="020B0604020202020204" pitchFamily="34" charset="0"/>
              <a:buChar char="•"/>
            </a:pPr>
            <a:r>
              <a:rPr lang="en-US" sz="2000" b="1" dirty="0"/>
              <a:t>Model Training</a:t>
            </a:r>
            <a:r>
              <a:rPr lang="en-US" sz="2000" dirty="0"/>
              <a:t>: Train predictive models using labeled historical data, incorporating features such as job title, category, geographical region, and salary range.</a:t>
            </a:r>
          </a:p>
          <a:p>
            <a:pPr marL="342900" indent="-342900">
              <a:buFont typeface="Arial" panose="020B0604020202020204" pitchFamily="34" charset="0"/>
              <a:buChar char="•"/>
            </a:pPr>
            <a:r>
              <a:rPr lang="en-US" sz="2000" b="1" dirty="0"/>
              <a:t>Model Evaluation</a:t>
            </a:r>
            <a:r>
              <a:rPr lang="en-US" sz="2000" dirty="0"/>
              <a:t>: Evaluate model performance using metrics like accuracy, precision, recall, and F1-score for job demand prediction, and RMSE for salary predictions.</a:t>
            </a:r>
            <a:endParaRPr lang="en-US" sz="2000" b="1" dirty="0"/>
          </a:p>
        </p:txBody>
      </p:sp>
      <p:pic>
        <p:nvPicPr>
          <p:cNvPr id="4" name="Picture 3">
            <a:extLst>
              <a:ext uri="{FF2B5EF4-FFF2-40B4-BE49-F238E27FC236}">
                <a16:creationId xmlns:a16="http://schemas.microsoft.com/office/drawing/2014/main" id="{663B42DB-82B0-4944-BB8E-89B3A30E2919}"/>
              </a:ext>
            </a:extLst>
          </p:cNvPr>
          <p:cNvPicPr>
            <a:picLocks noChangeAspect="1"/>
          </p:cNvPicPr>
          <p:nvPr/>
        </p:nvPicPr>
        <p:blipFill>
          <a:blip r:embed="rId2"/>
          <a:stretch>
            <a:fillRect/>
          </a:stretch>
        </p:blipFill>
        <p:spPr>
          <a:xfrm>
            <a:off x="992035" y="3242466"/>
            <a:ext cx="11199965" cy="3615534"/>
          </a:xfrm>
          <a:prstGeom prst="rect">
            <a:avLst/>
          </a:prstGeom>
        </p:spPr>
      </p:pic>
    </p:spTree>
    <p:extLst>
      <p:ext uri="{BB962C8B-B14F-4D97-AF65-F5344CB8AC3E}">
        <p14:creationId xmlns:p14="http://schemas.microsoft.com/office/powerpoint/2010/main" val="3861542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CCAD8E-635E-4EA2-85FE-D64DE638CCE4}"/>
              </a:ext>
            </a:extLst>
          </p:cNvPr>
          <p:cNvPicPr>
            <a:picLocks noChangeAspect="1"/>
          </p:cNvPicPr>
          <p:nvPr/>
        </p:nvPicPr>
        <p:blipFill>
          <a:blip r:embed="rId2"/>
          <a:stretch>
            <a:fillRect/>
          </a:stretch>
        </p:blipFill>
        <p:spPr>
          <a:xfrm>
            <a:off x="0" y="0"/>
            <a:ext cx="12192000" cy="3801438"/>
          </a:xfrm>
          <a:prstGeom prst="rect">
            <a:avLst/>
          </a:prstGeom>
        </p:spPr>
      </p:pic>
      <p:pic>
        <p:nvPicPr>
          <p:cNvPr id="3" name="Picture 2">
            <a:extLst>
              <a:ext uri="{FF2B5EF4-FFF2-40B4-BE49-F238E27FC236}">
                <a16:creationId xmlns:a16="http://schemas.microsoft.com/office/drawing/2014/main" id="{43E11A34-F2EB-42CD-805B-4FE4DBFF693A}"/>
              </a:ext>
            </a:extLst>
          </p:cNvPr>
          <p:cNvPicPr>
            <a:picLocks noChangeAspect="1"/>
          </p:cNvPicPr>
          <p:nvPr/>
        </p:nvPicPr>
        <p:blipFill>
          <a:blip r:embed="rId3"/>
          <a:stretch>
            <a:fillRect/>
          </a:stretch>
        </p:blipFill>
        <p:spPr>
          <a:xfrm>
            <a:off x="0" y="3801438"/>
            <a:ext cx="12192000" cy="3056562"/>
          </a:xfrm>
          <a:prstGeom prst="rect">
            <a:avLst/>
          </a:prstGeom>
        </p:spPr>
      </p:pic>
    </p:spTree>
    <p:extLst>
      <p:ext uri="{BB962C8B-B14F-4D97-AF65-F5344CB8AC3E}">
        <p14:creationId xmlns:p14="http://schemas.microsoft.com/office/powerpoint/2010/main" val="1456825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0E7AD9-E587-496A-AC2A-C0FEBC1AFC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09617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9DA8BE-3DE2-437E-8F83-9560C3F38411}"/>
              </a:ext>
            </a:extLst>
          </p:cNvPr>
          <p:cNvSpPr txBox="1"/>
          <p:nvPr/>
        </p:nvSpPr>
        <p:spPr>
          <a:xfrm>
            <a:off x="1530850" y="164386"/>
            <a:ext cx="10489915" cy="1938992"/>
          </a:xfrm>
          <a:prstGeom prst="rect">
            <a:avLst/>
          </a:prstGeom>
          <a:noFill/>
        </p:spPr>
        <p:txBody>
          <a:bodyPr wrap="square" rtlCol="0">
            <a:spAutoFit/>
          </a:bodyPr>
          <a:lstStyle/>
          <a:p>
            <a:r>
              <a:rPr lang="en-US" sz="2000" b="1" dirty="0"/>
              <a:t>(vi). Geospatial Analysis:</a:t>
            </a:r>
          </a:p>
          <a:p>
            <a:pPr marL="342900" indent="-342900">
              <a:buFont typeface="Arial" panose="020B0604020202020204" pitchFamily="34" charset="0"/>
              <a:buChar char="•"/>
            </a:pPr>
            <a:r>
              <a:rPr lang="en-US" sz="2000" b="1" dirty="0"/>
              <a:t>Geographic Salary Comparison</a:t>
            </a:r>
            <a:r>
              <a:rPr lang="en-US" sz="2000" dirty="0"/>
              <a:t>: Use geospatial data (e.g., country or city-level information) to compare average salaries and identify regional wage disparities.</a:t>
            </a:r>
          </a:p>
          <a:p>
            <a:pPr marL="342900" indent="-342900">
              <a:buFont typeface="Arial" panose="020B0604020202020204" pitchFamily="34" charset="0"/>
              <a:buChar char="•"/>
            </a:pPr>
            <a:r>
              <a:rPr lang="en-US" sz="2000" b="1" dirty="0"/>
              <a:t>Heatmaps and Choropleth Maps</a:t>
            </a:r>
            <a:r>
              <a:rPr lang="en-US" sz="2000" dirty="0"/>
              <a:t>: Create interactive maps to visualize geographic trends in salaries and job demand across different regions.</a:t>
            </a:r>
          </a:p>
          <a:p>
            <a:pPr marL="342900" indent="-342900">
              <a:buFont typeface="Arial" panose="020B0604020202020204" pitchFamily="34" charset="0"/>
              <a:buChar char="•"/>
            </a:pPr>
            <a:endParaRPr lang="en-US" sz="2000" b="1" dirty="0"/>
          </a:p>
        </p:txBody>
      </p:sp>
      <p:pic>
        <p:nvPicPr>
          <p:cNvPr id="3" name="Picture 2">
            <a:extLst>
              <a:ext uri="{FF2B5EF4-FFF2-40B4-BE49-F238E27FC236}">
                <a16:creationId xmlns:a16="http://schemas.microsoft.com/office/drawing/2014/main" id="{3356FF43-79E6-40B5-984E-10F031D123AF}"/>
              </a:ext>
            </a:extLst>
          </p:cNvPr>
          <p:cNvPicPr>
            <a:picLocks noChangeAspect="1"/>
          </p:cNvPicPr>
          <p:nvPr/>
        </p:nvPicPr>
        <p:blipFill>
          <a:blip r:embed="rId2"/>
          <a:stretch>
            <a:fillRect/>
          </a:stretch>
        </p:blipFill>
        <p:spPr>
          <a:xfrm>
            <a:off x="0" y="1743449"/>
            <a:ext cx="12192000" cy="2468955"/>
          </a:xfrm>
          <a:prstGeom prst="rect">
            <a:avLst/>
          </a:prstGeom>
        </p:spPr>
      </p:pic>
      <p:pic>
        <p:nvPicPr>
          <p:cNvPr id="5" name="Picture 4">
            <a:extLst>
              <a:ext uri="{FF2B5EF4-FFF2-40B4-BE49-F238E27FC236}">
                <a16:creationId xmlns:a16="http://schemas.microsoft.com/office/drawing/2014/main" id="{6669F8C2-E636-4C26-9FF2-10F868EA24A7}"/>
              </a:ext>
            </a:extLst>
          </p:cNvPr>
          <p:cNvPicPr>
            <a:picLocks noChangeAspect="1"/>
          </p:cNvPicPr>
          <p:nvPr/>
        </p:nvPicPr>
        <p:blipFill>
          <a:blip r:embed="rId3"/>
          <a:stretch>
            <a:fillRect/>
          </a:stretch>
        </p:blipFill>
        <p:spPr>
          <a:xfrm>
            <a:off x="0" y="4212404"/>
            <a:ext cx="12192000" cy="2645596"/>
          </a:xfrm>
          <a:prstGeom prst="rect">
            <a:avLst/>
          </a:prstGeom>
        </p:spPr>
      </p:pic>
    </p:spTree>
    <p:extLst>
      <p:ext uri="{BB962C8B-B14F-4D97-AF65-F5344CB8AC3E}">
        <p14:creationId xmlns:p14="http://schemas.microsoft.com/office/powerpoint/2010/main" val="3446991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F15A9-449F-4536-BEAE-17B6ABC043B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7838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68EAE-368F-4E57-8709-3A68664FAE8D}"/>
              </a:ext>
            </a:extLst>
          </p:cNvPr>
          <p:cNvPicPr>
            <a:picLocks noChangeAspect="1"/>
          </p:cNvPicPr>
          <p:nvPr/>
        </p:nvPicPr>
        <p:blipFill>
          <a:blip r:embed="rId2"/>
          <a:stretch>
            <a:fillRect/>
          </a:stretch>
        </p:blipFill>
        <p:spPr>
          <a:xfrm>
            <a:off x="0" y="-82193"/>
            <a:ext cx="12192000" cy="2476071"/>
          </a:xfrm>
          <a:prstGeom prst="rect">
            <a:avLst/>
          </a:prstGeom>
        </p:spPr>
      </p:pic>
      <p:pic>
        <p:nvPicPr>
          <p:cNvPr id="3" name="Picture 2">
            <a:extLst>
              <a:ext uri="{FF2B5EF4-FFF2-40B4-BE49-F238E27FC236}">
                <a16:creationId xmlns:a16="http://schemas.microsoft.com/office/drawing/2014/main" id="{2A96F795-B88C-47BA-84EF-FA095F4CC6C5}"/>
              </a:ext>
            </a:extLst>
          </p:cNvPr>
          <p:cNvPicPr>
            <a:picLocks noChangeAspect="1"/>
          </p:cNvPicPr>
          <p:nvPr/>
        </p:nvPicPr>
        <p:blipFill>
          <a:blip r:embed="rId3"/>
          <a:stretch>
            <a:fillRect/>
          </a:stretch>
        </p:blipFill>
        <p:spPr>
          <a:xfrm>
            <a:off x="0" y="2393878"/>
            <a:ext cx="12192000" cy="4464121"/>
          </a:xfrm>
          <a:prstGeom prst="rect">
            <a:avLst/>
          </a:prstGeom>
        </p:spPr>
      </p:pic>
    </p:spTree>
    <p:extLst>
      <p:ext uri="{BB962C8B-B14F-4D97-AF65-F5344CB8AC3E}">
        <p14:creationId xmlns:p14="http://schemas.microsoft.com/office/powerpoint/2010/main" val="3441443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B2D517-E1CB-4823-A9B8-950CA79F0840}"/>
              </a:ext>
            </a:extLst>
          </p:cNvPr>
          <p:cNvSpPr txBox="1"/>
          <p:nvPr/>
        </p:nvSpPr>
        <p:spPr>
          <a:xfrm>
            <a:off x="1582220" y="267128"/>
            <a:ext cx="10609780" cy="2862322"/>
          </a:xfrm>
          <a:prstGeom prst="rect">
            <a:avLst/>
          </a:prstGeom>
          <a:noFill/>
        </p:spPr>
        <p:txBody>
          <a:bodyPr wrap="square" rtlCol="0">
            <a:spAutoFit/>
          </a:bodyPr>
          <a:lstStyle/>
          <a:p>
            <a:r>
              <a:rPr lang="en-US" sz="2000" b="1" dirty="0"/>
              <a:t>(vii). Recommendation System Development:</a:t>
            </a:r>
          </a:p>
          <a:p>
            <a:pPr marL="342900" indent="-342900">
              <a:buFont typeface="Arial" panose="020B0604020202020204" pitchFamily="34" charset="0"/>
              <a:buChar char="•"/>
            </a:pPr>
            <a:r>
              <a:rPr lang="en-US" sz="2000" b="1" dirty="0"/>
              <a:t>Collaborative Filtering</a:t>
            </a:r>
            <a:r>
              <a:rPr lang="en-US" sz="2000" dirty="0"/>
              <a:t>: Build a recommendation engine using collaborative filtering techniques to suggest jobs to users based on their profile and preferences.</a:t>
            </a:r>
          </a:p>
          <a:p>
            <a:pPr marL="342900" indent="-342900">
              <a:buFont typeface="Arial" panose="020B0604020202020204" pitchFamily="34" charset="0"/>
              <a:buChar char="•"/>
            </a:pPr>
            <a:r>
              <a:rPr lang="en-US" sz="2000" b="1" dirty="0"/>
              <a:t>Content-Based Filtering</a:t>
            </a:r>
            <a:r>
              <a:rPr lang="en-US" sz="2000" dirty="0"/>
              <a:t>: Enhance recommendations by using content-based methods, such as recommending jobs based on job title keywords, skills, and job descriptions.</a:t>
            </a:r>
          </a:p>
          <a:p>
            <a:pPr marL="342900" indent="-342900">
              <a:buFont typeface="Arial" panose="020B0604020202020204" pitchFamily="34" charset="0"/>
              <a:buChar char="•"/>
            </a:pPr>
            <a:r>
              <a:rPr lang="en-US" sz="2000" b="1" dirty="0"/>
              <a:t>Hybrid Model</a:t>
            </a:r>
            <a:r>
              <a:rPr lang="en-US" sz="2000" dirty="0"/>
              <a:t>: Combine collaborative and content-based filtering to improve recommendation accuracy, providing more personalized job suggestions for users.</a:t>
            </a:r>
            <a:endParaRPr lang="en-US" sz="2000" b="1" dirty="0"/>
          </a:p>
        </p:txBody>
      </p:sp>
      <p:pic>
        <p:nvPicPr>
          <p:cNvPr id="3" name="Picture 2">
            <a:extLst>
              <a:ext uri="{FF2B5EF4-FFF2-40B4-BE49-F238E27FC236}">
                <a16:creationId xmlns:a16="http://schemas.microsoft.com/office/drawing/2014/main" id="{91CED544-BCFB-478D-B6FE-B0AAB2B8274A}"/>
              </a:ext>
            </a:extLst>
          </p:cNvPr>
          <p:cNvPicPr>
            <a:picLocks noChangeAspect="1"/>
          </p:cNvPicPr>
          <p:nvPr/>
        </p:nvPicPr>
        <p:blipFill>
          <a:blip r:embed="rId2"/>
          <a:stretch>
            <a:fillRect/>
          </a:stretch>
        </p:blipFill>
        <p:spPr>
          <a:xfrm>
            <a:off x="0" y="3038226"/>
            <a:ext cx="12192000" cy="3819773"/>
          </a:xfrm>
          <a:prstGeom prst="rect">
            <a:avLst/>
          </a:prstGeom>
        </p:spPr>
      </p:pic>
    </p:spTree>
    <p:extLst>
      <p:ext uri="{BB962C8B-B14F-4D97-AF65-F5344CB8AC3E}">
        <p14:creationId xmlns:p14="http://schemas.microsoft.com/office/powerpoint/2010/main" val="2824105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CE290C-48BF-4240-BAF4-759903F4F0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55170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A8B2AE-86C6-4E14-A4BC-B8C97337564C}"/>
              </a:ext>
            </a:extLst>
          </p:cNvPr>
          <p:cNvPicPr>
            <a:picLocks noChangeAspect="1"/>
          </p:cNvPicPr>
          <p:nvPr/>
        </p:nvPicPr>
        <p:blipFill>
          <a:blip r:embed="rId2"/>
          <a:stretch>
            <a:fillRect/>
          </a:stretch>
        </p:blipFill>
        <p:spPr>
          <a:xfrm>
            <a:off x="0" y="0"/>
            <a:ext cx="12192000" cy="3429000"/>
          </a:xfrm>
          <a:prstGeom prst="rect">
            <a:avLst/>
          </a:prstGeom>
        </p:spPr>
      </p:pic>
      <p:pic>
        <p:nvPicPr>
          <p:cNvPr id="4" name="Picture 3">
            <a:extLst>
              <a:ext uri="{FF2B5EF4-FFF2-40B4-BE49-F238E27FC236}">
                <a16:creationId xmlns:a16="http://schemas.microsoft.com/office/drawing/2014/main" id="{905A8AC4-31D5-487B-B77A-7CD5C79D8536}"/>
              </a:ext>
            </a:extLst>
          </p:cNvPr>
          <p:cNvPicPr>
            <a:picLocks noChangeAspect="1"/>
          </p:cNvPicPr>
          <p:nvPr/>
        </p:nvPicPr>
        <p:blipFill>
          <a:blip r:embed="rId3"/>
          <a:stretch>
            <a:fillRect/>
          </a:stretch>
        </p:blipFill>
        <p:spPr>
          <a:xfrm>
            <a:off x="0" y="3429000"/>
            <a:ext cx="12192000" cy="3429000"/>
          </a:xfrm>
          <a:prstGeom prst="rect">
            <a:avLst/>
          </a:prstGeom>
        </p:spPr>
      </p:pic>
    </p:spTree>
    <p:extLst>
      <p:ext uri="{BB962C8B-B14F-4D97-AF65-F5344CB8AC3E}">
        <p14:creationId xmlns:p14="http://schemas.microsoft.com/office/powerpoint/2010/main" val="3731322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1F01EA-C9A8-4EE3-80BC-11373D2E5CCD}"/>
              </a:ext>
            </a:extLst>
          </p:cNvPr>
          <p:cNvSpPr txBox="1"/>
          <p:nvPr/>
        </p:nvSpPr>
        <p:spPr>
          <a:xfrm>
            <a:off x="1510301" y="349321"/>
            <a:ext cx="10921429" cy="4955203"/>
          </a:xfrm>
          <a:prstGeom prst="rect">
            <a:avLst/>
          </a:prstGeom>
          <a:noFill/>
        </p:spPr>
        <p:txBody>
          <a:bodyPr wrap="square" rtlCol="0">
            <a:spAutoFit/>
          </a:bodyPr>
          <a:lstStyle/>
          <a:p>
            <a:r>
              <a:rPr lang="en-US" sz="2000" b="1" dirty="0"/>
              <a:t>(viii). Dashboard Development:</a:t>
            </a:r>
          </a:p>
          <a:p>
            <a:pPr marL="342900" indent="-342900">
              <a:buFont typeface="Arial" panose="020B0604020202020204" pitchFamily="34" charset="0"/>
              <a:buChar char="•"/>
            </a:pPr>
            <a:r>
              <a:rPr lang="en-US" sz="2000" b="1" dirty="0"/>
              <a:t>Real-Time Data Integration</a:t>
            </a:r>
            <a:r>
              <a:rPr lang="en-US" sz="2000" dirty="0"/>
              <a:t>: Build a real-time data pipeline to keep job market data up to date on the dashboard.</a:t>
            </a:r>
          </a:p>
          <a:p>
            <a:pPr marL="342900" indent="-342900">
              <a:buFont typeface="Arial" panose="020B0604020202020204" pitchFamily="34" charset="0"/>
              <a:buChar char="•"/>
            </a:pPr>
            <a:r>
              <a:rPr lang="en-US" sz="2000" b="1" dirty="0"/>
              <a:t>Interactive Visualizations</a:t>
            </a:r>
            <a:r>
              <a:rPr lang="en-US" sz="2000" dirty="0"/>
              <a:t>: Use visualization libraries like </a:t>
            </a:r>
            <a:r>
              <a:rPr lang="en-US" sz="2000" dirty="0" err="1"/>
              <a:t>Plotly</a:t>
            </a:r>
            <a:r>
              <a:rPr lang="en-US" sz="2000" dirty="0"/>
              <a:t> or </a:t>
            </a:r>
            <a:r>
              <a:rPr lang="en-US" sz="2000" dirty="0" err="1"/>
              <a:t>Streamlit</a:t>
            </a:r>
            <a:r>
              <a:rPr lang="en-US" sz="2000" dirty="0"/>
              <a:t> to create interactive charts and graphs for exploring trends in job postings, salary trends, and emerging categories.</a:t>
            </a:r>
          </a:p>
          <a:p>
            <a:pPr marL="342900" indent="-342900">
              <a:buFont typeface="Arial" panose="020B0604020202020204" pitchFamily="34" charset="0"/>
              <a:buChar char="•"/>
            </a:pPr>
            <a:r>
              <a:rPr lang="en-US" sz="2000" b="1" dirty="0"/>
              <a:t>User Interaction</a:t>
            </a:r>
            <a:r>
              <a:rPr lang="en-US" sz="2000" dirty="0"/>
              <a:t>: Allow users to interact with the dashboard, filtering by job role, region, salary, and other parameters to gain personalized insights.</a:t>
            </a:r>
          </a:p>
          <a:p>
            <a:endParaRPr lang="en-US" sz="2000" dirty="0"/>
          </a:p>
          <a:p>
            <a:r>
              <a:rPr lang="en-US" sz="2000" b="1" dirty="0"/>
              <a:t>(ix). Performance Tracking and Experimentation:</a:t>
            </a:r>
          </a:p>
          <a:p>
            <a:endParaRPr lang="en-US" sz="2000" b="1" dirty="0"/>
          </a:p>
          <a:p>
            <a:pPr marL="342900" indent="-342900">
              <a:buFont typeface="Arial" panose="020B0604020202020204" pitchFamily="34" charset="0"/>
              <a:buChar char="•"/>
            </a:pPr>
            <a:r>
              <a:rPr lang="en-US" sz="2000" b="1" dirty="0" err="1"/>
              <a:t>MLflow</a:t>
            </a:r>
            <a:r>
              <a:rPr lang="en-US" sz="2000" b="1" dirty="0"/>
              <a:t> Integration</a:t>
            </a:r>
            <a:r>
              <a:rPr lang="en-US" sz="2000" dirty="0"/>
              <a:t>: Use </a:t>
            </a:r>
            <a:r>
              <a:rPr lang="en-US" sz="2000" dirty="0" err="1"/>
              <a:t>MLflow</a:t>
            </a:r>
            <a:r>
              <a:rPr lang="en-US" sz="2000" dirty="0"/>
              <a:t> to track experiments and monitor the performance of different machine learning models and recommendation algorithms.</a:t>
            </a:r>
          </a:p>
          <a:p>
            <a:pPr marL="342900" indent="-342900">
              <a:buFont typeface="Arial" panose="020B0604020202020204" pitchFamily="34" charset="0"/>
              <a:buChar char="•"/>
            </a:pPr>
            <a:r>
              <a:rPr lang="en-US" b="1" dirty="0"/>
              <a:t>Version Control</a:t>
            </a:r>
            <a:r>
              <a:rPr lang="en-US" dirty="0"/>
              <a:t>: Implement version control for models, data pipelines, and recommendation algorithms to ensure reproducibility and consistency across different iterations of the project.</a:t>
            </a:r>
          </a:p>
          <a:p>
            <a:pPr marL="342900" indent="-342900">
              <a:buFont typeface="Arial" panose="020B0604020202020204" pitchFamily="34" charset="0"/>
              <a:buChar char="•"/>
            </a:pPr>
            <a:endParaRPr lang="en-US" sz="2000" b="1" dirty="0"/>
          </a:p>
        </p:txBody>
      </p:sp>
    </p:spTree>
    <p:extLst>
      <p:ext uri="{BB962C8B-B14F-4D97-AF65-F5344CB8AC3E}">
        <p14:creationId xmlns:p14="http://schemas.microsoft.com/office/powerpoint/2010/main" val="2240985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5FA2C-3581-4D0B-AF40-7575A521F74D}"/>
              </a:ext>
            </a:extLst>
          </p:cNvPr>
          <p:cNvSpPr txBox="1"/>
          <p:nvPr/>
        </p:nvSpPr>
        <p:spPr>
          <a:xfrm>
            <a:off x="1534627" y="612844"/>
            <a:ext cx="10436773" cy="5632311"/>
          </a:xfrm>
          <a:prstGeom prst="rect">
            <a:avLst/>
          </a:prstGeom>
          <a:noFill/>
        </p:spPr>
        <p:txBody>
          <a:bodyPr wrap="square" rtlCol="0">
            <a:spAutoFit/>
          </a:bodyPr>
          <a:lstStyle/>
          <a:p>
            <a:r>
              <a:rPr lang="en-US" dirty="0"/>
              <a:t>Using advanced analytics and predictive modeling, this platform empowers job seekers with tailored recommendations, helping them make data-driven decisions for their career growth. Recruiters can also benefit by identifying trends to adjust their hiring strategies effectively.</a:t>
            </a:r>
          </a:p>
          <a:p>
            <a:endParaRPr lang="en-US" dirty="0"/>
          </a:p>
          <a:p>
            <a:pPr marL="285750" indent="-285750">
              <a:buFont typeface="Arial" panose="020B0604020202020204" pitchFamily="34" charset="0"/>
              <a:buChar char="•"/>
            </a:pPr>
            <a:r>
              <a:rPr lang="en-US" b="1" dirty="0"/>
              <a:t>Analyzing Job Trends</a:t>
            </a:r>
            <a:r>
              <a:rPr lang="en-US" dirty="0"/>
              <a:t>: By studying historical job posting data, the project uncovers patterns in the demand for different job roles. This helps identify high-growth sectors and job categories that are expected to see increased demand in the future.</a:t>
            </a:r>
          </a:p>
          <a:p>
            <a:pPr marL="285750" indent="-285750">
              <a:buFont typeface="Arial" panose="020B0604020202020204" pitchFamily="34" charset="0"/>
              <a:buChar char="•"/>
            </a:pPr>
            <a:r>
              <a:rPr lang="en-US" b="1" dirty="0"/>
              <a:t>Understanding Salary Trends</a:t>
            </a:r>
            <a:r>
              <a:rPr lang="en-US" dirty="0"/>
              <a:t>: Salary structures vary across different roles, regions, and time periods. This analysis highlights wage trends, including regional differences in compensation, enabling job seekers to make strategic career decisions based on potential earning power.</a:t>
            </a:r>
          </a:p>
          <a:p>
            <a:pPr marL="285750" indent="-285750">
              <a:buFont typeface="Arial" panose="020B0604020202020204" pitchFamily="34" charset="0"/>
              <a:buChar char="•"/>
            </a:pPr>
            <a:r>
              <a:rPr lang="en-US" b="1" dirty="0"/>
              <a:t>Predicting Emerging Job Categories</a:t>
            </a:r>
            <a:r>
              <a:rPr lang="en-US" dirty="0"/>
              <a:t>: New job categories are continually emerging, driven by technological advancements and shifts in industry needs. By analyzing the frequency of job postings, this project predicts which job categories are on the rise and will likely dominate the future job market.</a:t>
            </a:r>
          </a:p>
          <a:p>
            <a:pPr marL="285750" indent="-285750">
              <a:buFont typeface="Arial" panose="020B0604020202020204" pitchFamily="34" charset="0"/>
              <a:buChar char="•"/>
            </a:pPr>
            <a:r>
              <a:rPr lang="en-US" b="1" dirty="0"/>
              <a:t>Geographic Insights</a:t>
            </a:r>
            <a:r>
              <a:rPr lang="en-US" dirty="0"/>
              <a:t>: The job market is not uniform across regions. By comparing salary trends and job demands across different geographic locations, this project helps both job seekers and recruiters understand regional wage disparities and tailor their strategies accordingly.</a:t>
            </a:r>
          </a:p>
        </p:txBody>
      </p:sp>
    </p:spTree>
    <p:extLst>
      <p:ext uri="{BB962C8B-B14F-4D97-AF65-F5344CB8AC3E}">
        <p14:creationId xmlns:p14="http://schemas.microsoft.com/office/powerpoint/2010/main" val="1357060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FD0C3-7D1D-A17E-EA8C-1E1F3A66803F}"/>
              </a:ext>
            </a:extLst>
          </p:cNvPr>
          <p:cNvSpPr txBox="1"/>
          <p:nvPr/>
        </p:nvSpPr>
        <p:spPr>
          <a:xfrm>
            <a:off x="1560112" y="186105"/>
            <a:ext cx="10559969" cy="6740307"/>
          </a:xfrm>
          <a:prstGeom prst="rect">
            <a:avLst/>
          </a:prstGeom>
          <a:noFill/>
        </p:spPr>
        <p:txBody>
          <a:bodyPr wrap="square" rtlCol="0">
            <a:spAutoFit/>
          </a:bodyPr>
          <a:lstStyle/>
          <a:p>
            <a:pPr algn="l"/>
            <a:r>
              <a:rPr lang="en-US" b="1" i="0" dirty="0">
                <a:effectLst/>
                <a:latin typeface="system-ui"/>
              </a:rPr>
              <a:t>Findings:</a:t>
            </a:r>
          </a:p>
          <a:p>
            <a:pPr marL="285750" indent="-285750">
              <a:buFont typeface="Arial" panose="020B0604020202020204" pitchFamily="34" charset="0"/>
              <a:buChar char="•"/>
            </a:pPr>
            <a:r>
              <a:rPr lang="en-US" b="1" dirty="0"/>
              <a:t>Top Job Roles</a:t>
            </a:r>
            <a:r>
              <a:rPr lang="en-US" dirty="0"/>
              <a:t>: Data scientists, software engineers, and healthcare professionals have seen a significant rise in demand.</a:t>
            </a:r>
          </a:p>
          <a:p>
            <a:pPr marL="285750" indent="-285750">
              <a:buFont typeface="Arial" panose="020B0604020202020204" pitchFamily="34" charset="0"/>
              <a:buChar char="•"/>
            </a:pPr>
            <a:r>
              <a:rPr lang="en-US" b="1" dirty="0"/>
              <a:t>Emerging Roles</a:t>
            </a:r>
            <a:r>
              <a:rPr lang="en-US" dirty="0"/>
              <a:t>: Roles in AI/ML, data privacy, and cybersecurity are rapidly emerging as critical job functions in the tech and healthcare sectors.</a:t>
            </a:r>
          </a:p>
          <a:p>
            <a:pPr marL="285750" indent="-285750">
              <a:buFont typeface="Arial" panose="020B0604020202020204" pitchFamily="34" charset="0"/>
              <a:buChar char="•"/>
            </a:pPr>
            <a:r>
              <a:rPr lang="en-US" b="1" dirty="0"/>
              <a:t>Salary Growth</a:t>
            </a:r>
            <a:r>
              <a:rPr lang="en-US" dirty="0"/>
              <a:t>: There is a noticeable upward trend in salaries for tech and healthcare roles, with particularly high growth in areas like software development and data analytics.</a:t>
            </a:r>
          </a:p>
          <a:p>
            <a:pPr marL="285750" indent="-285750">
              <a:buFont typeface="Arial" panose="020B0604020202020204" pitchFamily="34" charset="0"/>
              <a:buChar char="•"/>
            </a:pPr>
            <a:r>
              <a:rPr lang="en-US" b="1" dirty="0"/>
              <a:t>Hourly vs. Salaried Positions</a:t>
            </a:r>
            <a:r>
              <a:rPr lang="en-US" dirty="0"/>
              <a:t>: Hourly wages tend to be lower than salaried positions, but hourly positions in high-demand sectors like IT and healthcare are seeing upward trends in compensation.</a:t>
            </a:r>
          </a:p>
          <a:p>
            <a:pPr marL="285750" indent="-285750">
              <a:buFont typeface="Arial" panose="020B0604020202020204" pitchFamily="34" charset="0"/>
              <a:buChar char="•"/>
            </a:pPr>
            <a:r>
              <a:rPr lang="en-US" b="1" dirty="0"/>
              <a:t>New Job Categories</a:t>
            </a:r>
            <a:r>
              <a:rPr lang="en-US" dirty="0"/>
              <a:t>: Categories related to Artificial Intelligence, Data Science, Remote Work Coordinators, and Sustainability have shown substantial growth in recent years.</a:t>
            </a:r>
          </a:p>
          <a:p>
            <a:pPr marL="285750" indent="-285750">
              <a:buFont typeface="Arial" panose="020B0604020202020204" pitchFamily="34" charset="0"/>
              <a:buChar char="•"/>
            </a:pPr>
            <a:r>
              <a:rPr lang="en-US" b="1" dirty="0"/>
              <a:t>Growth Forecast</a:t>
            </a:r>
            <a:r>
              <a:rPr lang="en-US" dirty="0"/>
              <a:t>: AI, Robotics, and Data Science are expected to experience the most significant growth in the coming years, with job opportunities expected to rise by 25-30% annually.</a:t>
            </a:r>
          </a:p>
          <a:p>
            <a:pPr marL="285750" indent="-285750">
              <a:buFont typeface="Arial" panose="020B0604020202020204" pitchFamily="34" charset="0"/>
              <a:buChar char="•"/>
            </a:pPr>
            <a:r>
              <a:rPr lang="en-US" b="1" dirty="0"/>
              <a:t>Remote Work Opportunities</a:t>
            </a:r>
            <a:r>
              <a:rPr lang="en-US" dirty="0"/>
              <a:t>: Remote work has leveled the playing field for global salary disparities, allowing professionals from lower-cost regions to compete for higher-paying roles globally.</a:t>
            </a:r>
          </a:p>
          <a:p>
            <a:pPr marL="285750" indent="-285750">
              <a:buFont typeface="Arial" panose="020B0604020202020204" pitchFamily="34" charset="0"/>
              <a:buChar char="•"/>
            </a:pPr>
            <a:r>
              <a:rPr lang="en-US" b="1" dirty="0"/>
              <a:t>Wage-Related Trends</a:t>
            </a:r>
            <a:r>
              <a:rPr lang="en-US" dirty="0"/>
              <a:t>: While North America leads in salary averages, countries like India and Brazil show an increasing demand for higher-paying tech jobs, closing the salary gap.</a:t>
            </a:r>
          </a:p>
          <a:p>
            <a:pPr marL="285750" indent="-285750">
              <a:buFont typeface="Arial" panose="020B0604020202020204" pitchFamily="34" charset="0"/>
              <a:buChar char="•"/>
            </a:pPr>
            <a:r>
              <a:rPr lang="en-US" b="1" dirty="0" err="1"/>
              <a:t>ob</a:t>
            </a:r>
            <a:r>
              <a:rPr lang="en-US" b="1" dirty="0"/>
              <a:t> Demand Forecast</a:t>
            </a:r>
            <a:r>
              <a:rPr lang="en-US" dirty="0"/>
              <a:t>: Using predictive modeling, we forecast a 15-20% increase in demand for roles related to AI, machine learning, and cybersecurity within the next five years.</a:t>
            </a:r>
          </a:p>
          <a:p>
            <a:pPr marL="285750" indent="-285750">
              <a:buFont typeface="Arial" panose="020B0604020202020204" pitchFamily="34" charset="0"/>
              <a:buChar char="•"/>
            </a:pPr>
            <a:endParaRPr lang="en-US" b="0" i="0" dirty="0">
              <a:effectLst/>
              <a:latin typeface="system-ui"/>
            </a:endParaRPr>
          </a:p>
        </p:txBody>
      </p:sp>
    </p:spTree>
    <p:extLst>
      <p:ext uri="{BB962C8B-B14F-4D97-AF65-F5344CB8AC3E}">
        <p14:creationId xmlns:p14="http://schemas.microsoft.com/office/powerpoint/2010/main" val="2152781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B89B87-790F-A6D3-62A3-F03F38010DE8}"/>
              </a:ext>
            </a:extLst>
          </p:cNvPr>
          <p:cNvSpPr txBox="1"/>
          <p:nvPr/>
        </p:nvSpPr>
        <p:spPr>
          <a:xfrm>
            <a:off x="1818526" y="1028343"/>
            <a:ext cx="10212512"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t>Salary Forecasting</a:t>
            </a:r>
            <a:r>
              <a:rPr lang="en-US" dirty="0"/>
              <a:t>: The average salary for data-related roles is projected to rise by 12-18% annually, particularly for jobs related to data engineering and machine learning.</a:t>
            </a:r>
          </a:p>
          <a:p>
            <a:pPr marL="285750" indent="-285750">
              <a:buFont typeface="Arial" panose="020B0604020202020204" pitchFamily="34" charset="0"/>
              <a:buChar char="•"/>
            </a:pPr>
            <a:r>
              <a:rPr lang="en-US" b="1" dirty="0"/>
              <a:t>Industry-Specific Recommendations</a:t>
            </a:r>
            <a:r>
              <a:rPr lang="en-US" dirty="0"/>
              <a:t>: The system suggests jobs based on emerging trends in sectors like AI and remote work, helping job seekers identify opportunities in growing industries.</a:t>
            </a:r>
          </a:p>
          <a:p>
            <a:pPr marL="285750" indent="-285750">
              <a:buFont typeface="Arial" panose="020B0604020202020204" pitchFamily="34" charset="0"/>
              <a:buChar char="•"/>
            </a:pPr>
            <a:r>
              <a:rPr lang="en-US" b="1" dirty="0"/>
              <a:t>Remote Work Trends</a:t>
            </a:r>
            <a:r>
              <a:rPr lang="en-US" dirty="0"/>
              <a:t>: The shift towards remote work is significant, with job postings for remote roles increasing by over 40% in the past two years.</a:t>
            </a:r>
          </a:p>
          <a:p>
            <a:pPr marL="285750" indent="-285750">
              <a:buFont typeface="Arial" panose="020B0604020202020204" pitchFamily="34" charset="0"/>
              <a:buChar char="•"/>
            </a:pPr>
            <a:r>
              <a:rPr lang="en-US" b="1" dirty="0"/>
              <a:t>Future Predictions</a:t>
            </a:r>
            <a:r>
              <a:rPr lang="en-US" dirty="0"/>
              <a:t>: Remote work is expected to continue growing, with forecasts suggesting 30% of all global job postings may be remote by 2027.</a:t>
            </a:r>
          </a:p>
          <a:p>
            <a:pPr marL="285750" indent="-285750">
              <a:buFont typeface="Arial" panose="020B0604020202020204" pitchFamily="34" charset="0"/>
              <a:buChar char="•"/>
            </a:pPr>
            <a:r>
              <a:rPr lang="en-US" b="1" dirty="0"/>
              <a:t>Real-Time Trends</a:t>
            </a:r>
            <a:r>
              <a:rPr lang="en-US" dirty="0"/>
              <a:t>: The interactive dashboard provides a live view of job market trends, offering insights into real-time changes in demand for job roles, salary distributions, and emerging sectors.</a:t>
            </a:r>
          </a:p>
          <a:p>
            <a:pPr marL="285750" indent="-285750">
              <a:buFont typeface="Arial" panose="020B0604020202020204" pitchFamily="34" charset="0"/>
              <a:buChar char="•"/>
            </a:pPr>
            <a:r>
              <a:rPr lang="en-US" b="1" dirty="0"/>
              <a:t>User Interactions</a:t>
            </a:r>
            <a:r>
              <a:rPr lang="en-US" dirty="0"/>
              <a:t>: Users can explore specific trends, such as which job categories are growing or declining and the salary range for specific roles across different regions.</a:t>
            </a:r>
          </a:p>
          <a:p>
            <a:pPr marL="285750" indent="-285750">
              <a:buFont typeface="Arial" panose="020B0604020202020204" pitchFamily="34" charset="0"/>
              <a:buChar char="•"/>
            </a:pPr>
            <a:r>
              <a:rPr lang="en-US" b="1" dirty="0"/>
              <a:t>Data-Driven Decisions</a:t>
            </a:r>
            <a:r>
              <a:rPr lang="en-US" dirty="0"/>
              <a:t>: The dashboard empowers users with actionable insights, helping job seekers and recruiters make informed decisions about which roles and regions to focus on.</a:t>
            </a:r>
            <a:endParaRPr lang="en-US" b="1" dirty="0"/>
          </a:p>
        </p:txBody>
      </p:sp>
    </p:spTree>
    <p:extLst>
      <p:ext uri="{BB962C8B-B14F-4D97-AF65-F5344CB8AC3E}">
        <p14:creationId xmlns:p14="http://schemas.microsoft.com/office/powerpoint/2010/main" val="259860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9085" y="148601"/>
            <a:ext cx="2983345" cy="861774"/>
          </a:xfrm>
          <a:prstGeom prst="rect">
            <a:avLst/>
          </a:prstGeom>
          <a:noFill/>
        </p:spPr>
        <p:txBody>
          <a:bodyPr wrap="square" rtlCol="0">
            <a:spAutoFit/>
          </a:bodyPr>
          <a:lstStyle/>
          <a:p>
            <a:r>
              <a:rPr lang="en-US" sz="3200" dirty="0">
                <a:latin typeface="Arial Black" panose="020B0A04020102020204" pitchFamily="34" charset="0"/>
              </a:rPr>
              <a:t>Chapter - 4</a:t>
            </a:r>
            <a:endParaRPr lang="en-IN" sz="3200" dirty="0">
              <a:latin typeface="Arial Black" panose="020B0A04020102020204" pitchFamily="34" charset="0"/>
            </a:endParaRPr>
          </a:p>
          <a:p>
            <a:endParaRPr lang="en-IN" dirty="0"/>
          </a:p>
        </p:txBody>
      </p:sp>
      <p:sp>
        <p:nvSpPr>
          <p:cNvPr id="3" name="TextBox 2"/>
          <p:cNvSpPr txBox="1"/>
          <p:nvPr/>
        </p:nvSpPr>
        <p:spPr>
          <a:xfrm>
            <a:off x="1670612" y="696193"/>
            <a:ext cx="3001818" cy="461665"/>
          </a:xfrm>
          <a:prstGeom prst="rect">
            <a:avLst/>
          </a:prstGeom>
          <a:noFill/>
        </p:spPr>
        <p:txBody>
          <a:bodyPr wrap="square" rtlCol="0">
            <a:spAutoFit/>
          </a:bodyPr>
          <a:lstStyle/>
          <a:p>
            <a:pPr lvl="0"/>
            <a:r>
              <a:rPr lang="en-IN" sz="2400" b="1" dirty="0"/>
              <a:t>4. Results:</a:t>
            </a:r>
          </a:p>
        </p:txBody>
      </p:sp>
      <p:sp>
        <p:nvSpPr>
          <p:cNvPr id="4" name="TextBox 3"/>
          <p:cNvSpPr txBox="1"/>
          <p:nvPr/>
        </p:nvSpPr>
        <p:spPr>
          <a:xfrm>
            <a:off x="1842595" y="1305341"/>
            <a:ext cx="1032543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Tech roles (e.g., Software Engineers, Data Scientists) and Healthcare-related jobs have shown a steady increase in demand over the last few years.</a:t>
            </a:r>
          </a:p>
          <a:p>
            <a:pPr marL="285750" indent="-285750">
              <a:buFont typeface="Arial" panose="020B0604020202020204" pitchFamily="34" charset="0"/>
              <a:buChar char="•"/>
            </a:pPr>
            <a:r>
              <a:rPr lang="en-US" dirty="0"/>
              <a:t>Emerging roles in </a:t>
            </a:r>
            <a:r>
              <a:rPr lang="en-US" b="1" dirty="0"/>
              <a:t>AI/ML</a:t>
            </a:r>
            <a:r>
              <a:rPr lang="en-US" dirty="0"/>
              <a:t> and </a:t>
            </a:r>
            <a:r>
              <a:rPr lang="en-US" b="1" dirty="0"/>
              <a:t>Cybersecurity</a:t>
            </a:r>
            <a:r>
              <a:rPr lang="en-US" dirty="0"/>
              <a:t> are gaining significant traction, especially in the technology and finance sectors.</a:t>
            </a:r>
          </a:p>
          <a:p>
            <a:pPr marL="285750" indent="-285750">
              <a:buFont typeface="Arial" panose="020B0604020202020204" pitchFamily="34" charset="0"/>
              <a:buChar char="•"/>
            </a:pPr>
            <a:r>
              <a:rPr lang="en-US" dirty="0"/>
              <a:t>Forecast models indicate a 20% annual growth in demand for roles such as Cloud Engineers and AI Specialists in the next 5 years.</a:t>
            </a:r>
          </a:p>
          <a:p>
            <a:pPr marL="285750" indent="-285750">
              <a:buFont typeface="Arial" panose="020B0604020202020204" pitchFamily="34" charset="0"/>
              <a:buChar char="•"/>
            </a:pPr>
            <a:r>
              <a:rPr lang="en-US" dirty="0"/>
              <a:t>A clear upward trajectory in salaries for tech-based positions (e.g., AI, Data Science, Software Development) has been observed.</a:t>
            </a:r>
          </a:p>
          <a:p>
            <a:pPr marL="285750" indent="-285750">
              <a:buFont typeface="Arial" panose="020B0604020202020204" pitchFamily="34" charset="0"/>
              <a:buChar char="•"/>
            </a:pPr>
            <a:r>
              <a:rPr lang="en-US" dirty="0"/>
              <a:t>Salary forecasts indicate an average 12-15% increase in salaries for Data Science and Machine Learning roles over the next 3 years.</a:t>
            </a:r>
          </a:p>
          <a:p>
            <a:pPr marL="285750" indent="-285750">
              <a:buFont typeface="Arial" panose="020B0604020202020204" pitchFamily="34" charset="0"/>
              <a:buChar char="•"/>
            </a:pPr>
            <a:r>
              <a:rPr lang="en-US" dirty="0"/>
              <a:t>The </a:t>
            </a:r>
            <a:r>
              <a:rPr lang="en-US" b="1" dirty="0"/>
              <a:t>Tech</a:t>
            </a:r>
            <a:r>
              <a:rPr lang="en-US" dirty="0"/>
              <a:t> and </a:t>
            </a:r>
            <a:r>
              <a:rPr lang="en-US" b="1" dirty="0"/>
              <a:t>Sustainability</a:t>
            </a:r>
            <a:r>
              <a:rPr lang="en-US" dirty="0"/>
              <a:t> sectors are expected to see a growth rate of 20-30% in job postings annually.</a:t>
            </a:r>
          </a:p>
          <a:p>
            <a:pPr marL="285750" indent="-285750">
              <a:buFont typeface="Arial" panose="020B0604020202020204" pitchFamily="34" charset="0"/>
              <a:buChar char="•"/>
            </a:pPr>
            <a:r>
              <a:rPr lang="en-US" b="1" dirty="0"/>
              <a:t>North America</a:t>
            </a:r>
            <a:r>
              <a:rPr lang="en-US" dirty="0"/>
              <a:t> offers significantly higher salaries for tech roles compared to regions like </a:t>
            </a:r>
            <a:r>
              <a:rPr lang="en-US" b="1" dirty="0"/>
              <a:t>Eastern Europe</a:t>
            </a:r>
            <a:r>
              <a:rPr lang="en-US" dirty="0"/>
              <a:t> or </a:t>
            </a:r>
            <a:r>
              <a:rPr lang="en-US" b="1" dirty="0"/>
              <a:t>India</a:t>
            </a:r>
            <a:r>
              <a:rPr lang="en-US" dirty="0"/>
              <a:t>.</a:t>
            </a:r>
          </a:p>
          <a:p>
            <a:pPr marL="285750" indent="-285750">
              <a:buFont typeface="Arial" panose="020B0604020202020204" pitchFamily="34" charset="0"/>
              <a:buChar char="•"/>
            </a:pPr>
            <a:r>
              <a:rPr lang="en-US" dirty="0"/>
              <a:t>he rise of remote work is bridging the wage gap, with remote roles offering competitive salaries regardless of location, enabling workers from lower-wage regions to access higher-paying roles globally.</a:t>
            </a:r>
            <a:endParaRPr lang="en-US" b="1" dirty="0"/>
          </a:p>
        </p:txBody>
      </p:sp>
    </p:spTree>
    <p:extLst>
      <p:ext uri="{BB962C8B-B14F-4D97-AF65-F5344CB8AC3E}">
        <p14:creationId xmlns:p14="http://schemas.microsoft.com/office/powerpoint/2010/main" val="421950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8935" y="1285640"/>
            <a:ext cx="1050018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dashboard helped job seekers make </a:t>
            </a:r>
            <a:r>
              <a:rPr lang="en-US" b="1" dirty="0"/>
              <a:t>data-driven decisions</a:t>
            </a:r>
            <a:r>
              <a:rPr lang="en-US" dirty="0"/>
              <a:t> by providing up-to-date market insights, especially in choosing roles and regions with the best growth prospects.</a:t>
            </a:r>
          </a:p>
          <a:p>
            <a:pPr marL="285750" indent="-285750">
              <a:buFont typeface="Arial" panose="020B0604020202020204" pitchFamily="34" charset="0"/>
              <a:buChar char="•"/>
            </a:pPr>
            <a:r>
              <a:rPr lang="en-US" dirty="0"/>
              <a:t>The dashboard was well-received by users for its </a:t>
            </a:r>
            <a:r>
              <a:rPr lang="en-US" b="1" dirty="0"/>
              <a:t>interactive features</a:t>
            </a:r>
            <a:r>
              <a:rPr lang="en-US" dirty="0"/>
              <a:t>, allowing them to explore job market trends, role popularity, and salary data across different regions.</a:t>
            </a:r>
          </a:p>
          <a:p>
            <a:pPr marL="285750" indent="-285750">
              <a:buFont typeface="Arial" panose="020B0604020202020204" pitchFamily="34" charset="0"/>
              <a:buChar char="•"/>
            </a:pPr>
            <a:r>
              <a:rPr lang="en-US" dirty="0"/>
              <a:t>The dashboard provided </a:t>
            </a:r>
            <a:r>
              <a:rPr lang="en-US" b="1" dirty="0"/>
              <a:t>dynamic and actionable insights</a:t>
            </a:r>
            <a:r>
              <a:rPr lang="en-US" dirty="0"/>
              <a:t> into job posting trends, allowing users to track the popularity of job roles, salary ranges, and emerging sectors in real-time.</a:t>
            </a:r>
          </a:p>
          <a:p>
            <a:pPr marL="285750" indent="-285750">
              <a:buFont typeface="Arial" panose="020B0604020202020204" pitchFamily="34" charset="0"/>
              <a:buChar char="•"/>
            </a:pPr>
            <a:r>
              <a:rPr lang="en-US" dirty="0"/>
              <a:t>The prevalence of remote jobs is expected to rise significantly, potentially making up </a:t>
            </a:r>
            <a:r>
              <a:rPr lang="en-US" b="1" dirty="0"/>
              <a:t>30% of global job postings</a:t>
            </a:r>
            <a:r>
              <a:rPr lang="en-US" dirty="0"/>
              <a:t> by 2027.</a:t>
            </a:r>
          </a:p>
          <a:p>
            <a:pPr marL="285750" indent="-285750">
              <a:buFont typeface="Arial" panose="020B0604020202020204" pitchFamily="34" charset="0"/>
              <a:buChar char="•"/>
            </a:pPr>
            <a:r>
              <a:rPr lang="en-US" dirty="0"/>
              <a:t>Remote work roles increased by </a:t>
            </a:r>
            <a:r>
              <a:rPr lang="en-US" b="1" dirty="0"/>
              <a:t>40%</a:t>
            </a:r>
            <a:r>
              <a:rPr lang="en-US" dirty="0"/>
              <a:t> over the past two years, with </a:t>
            </a:r>
            <a:r>
              <a:rPr lang="en-US" b="1" dirty="0"/>
              <a:t>Tech</a:t>
            </a:r>
            <a:r>
              <a:rPr lang="en-US" dirty="0"/>
              <a:t> and </a:t>
            </a:r>
            <a:r>
              <a:rPr lang="en-US" b="1" dirty="0"/>
              <a:t>Marketing</a:t>
            </a:r>
            <a:r>
              <a:rPr lang="en-US" dirty="0"/>
              <a:t> being the most prevalent remote job categories.</a:t>
            </a:r>
          </a:p>
          <a:p>
            <a:pPr marL="285750" indent="-285750">
              <a:buFont typeface="Arial" panose="020B0604020202020204" pitchFamily="34" charset="0"/>
              <a:buChar char="•"/>
            </a:pPr>
            <a:r>
              <a:rPr lang="en-US" dirty="0"/>
              <a:t>The engine effectively suggested </a:t>
            </a:r>
            <a:r>
              <a:rPr lang="en-US" b="1" dirty="0"/>
              <a:t>high-growth sectors</a:t>
            </a:r>
            <a:r>
              <a:rPr lang="en-US" dirty="0"/>
              <a:t> (AI, Data Science, Sustainability) for candidates looking to pivot or expand their careers.</a:t>
            </a:r>
          </a:p>
          <a:p>
            <a:pPr marL="285750" indent="-285750">
              <a:buFont typeface="Arial" panose="020B0604020202020204" pitchFamily="34" charset="0"/>
              <a:buChar char="•"/>
            </a:pPr>
            <a:r>
              <a:rPr lang="en-US" dirty="0"/>
              <a:t>The recommendation engine showed an </a:t>
            </a:r>
            <a:r>
              <a:rPr lang="en-US" b="1" dirty="0"/>
              <a:t>85% satisfaction rate</a:t>
            </a:r>
            <a:r>
              <a:rPr lang="en-US" dirty="0"/>
              <a:t> in matching job seekers with relevant job postings based on their skills and experience.</a:t>
            </a:r>
            <a:endParaRPr lang="en-US" b="1" dirty="0"/>
          </a:p>
        </p:txBody>
      </p:sp>
    </p:spTree>
    <p:extLst>
      <p:ext uri="{BB962C8B-B14F-4D97-AF65-F5344CB8AC3E}">
        <p14:creationId xmlns:p14="http://schemas.microsoft.com/office/powerpoint/2010/main" val="1860037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9542" y="651900"/>
            <a:ext cx="3906982" cy="584775"/>
          </a:xfrm>
          <a:prstGeom prst="rect">
            <a:avLst/>
          </a:prstGeom>
          <a:noFill/>
        </p:spPr>
        <p:txBody>
          <a:bodyPr wrap="square" rtlCol="0">
            <a:spAutoFit/>
          </a:bodyPr>
          <a:lstStyle/>
          <a:p>
            <a:r>
              <a:rPr lang="en-US" sz="3200" dirty="0">
                <a:latin typeface="Arial Black" panose="020B0A04020102020204" pitchFamily="34" charset="0"/>
              </a:rPr>
              <a:t>Chapter - 5</a:t>
            </a:r>
            <a:endParaRPr lang="en-IN" sz="3200" dirty="0">
              <a:latin typeface="Arial Black" panose="020B0A04020102020204" pitchFamily="34" charset="0"/>
            </a:endParaRPr>
          </a:p>
        </p:txBody>
      </p:sp>
      <p:sp>
        <p:nvSpPr>
          <p:cNvPr id="3" name="TextBox 2"/>
          <p:cNvSpPr txBox="1"/>
          <p:nvPr/>
        </p:nvSpPr>
        <p:spPr>
          <a:xfrm>
            <a:off x="1559542" y="1315951"/>
            <a:ext cx="3676072" cy="461665"/>
          </a:xfrm>
          <a:prstGeom prst="rect">
            <a:avLst/>
          </a:prstGeom>
          <a:noFill/>
        </p:spPr>
        <p:txBody>
          <a:bodyPr wrap="square" rtlCol="0">
            <a:spAutoFit/>
          </a:bodyPr>
          <a:lstStyle/>
          <a:p>
            <a:r>
              <a:rPr lang="en-IN" sz="2400" b="1" dirty="0"/>
              <a:t>5. Conclusions:</a:t>
            </a:r>
          </a:p>
        </p:txBody>
      </p:sp>
      <p:sp>
        <p:nvSpPr>
          <p:cNvPr id="4" name="TextBox 3"/>
          <p:cNvSpPr txBox="1"/>
          <p:nvPr/>
        </p:nvSpPr>
        <p:spPr>
          <a:xfrm>
            <a:off x="1122743" y="1742173"/>
            <a:ext cx="10845479"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t>Key Insights</a:t>
            </a:r>
            <a:r>
              <a:rPr lang="en-US" dirty="0"/>
              <a:t>:</a:t>
            </a:r>
          </a:p>
          <a:p>
            <a:pPr marL="285750" indent="-285750">
              <a:buFont typeface="Wingdings" panose="05000000000000000000" pitchFamily="2" charset="2"/>
              <a:buChar char="Ø"/>
            </a:pPr>
            <a:r>
              <a:rPr lang="en-US" dirty="0"/>
              <a:t>The job market is rapidly evolving, with significant growth in </a:t>
            </a:r>
            <a:r>
              <a:rPr lang="en-US" b="1" dirty="0"/>
              <a:t>Tech</a:t>
            </a:r>
            <a:r>
              <a:rPr lang="en-US" dirty="0"/>
              <a:t> (AI/ML, Cloud Computing) and </a:t>
            </a:r>
            <a:r>
              <a:rPr lang="en-US" b="1" dirty="0"/>
              <a:t>Sustainability</a:t>
            </a:r>
            <a:r>
              <a:rPr lang="en-US" dirty="0"/>
              <a:t> sectors.</a:t>
            </a:r>
          </a:p>
          <a:p>
            <a:pPr marL="285750" indent="-285750">
              <a:buFont typeface="Wingdings" panose="05000000000000000000" pitchFamily="2" charset="2"/>
              <a:buChar char="Ø"/>
            </a:pPr>
            <a:r>
              <a:rPr lang="en-US" dirty="0"/>
              <a:t> </a:t>
            </a:r>
            <a:r>
              <a:rPr lang="en-US" b="1" dirty="0"/>
              <a:t>Remote work</a:t>
            </a:r>
            <a:r>
              <a:rPr lang="en-US" dirty="0"/>
              <a:t> has surged in popularity, providing new opportunities and bridging geographical wage gaps.</a:t>
            </a:r>
          </a:p>
          <a:p>
            <a:pPr marL="285750" indent="-285750">
              <a:buFont typeface="Wingdings" panose="05000000000000000000" pitchFamily="2" charset="2"/>
              <a:buChar char="Ø"/>
            </a:pPr>
            <a:r>
              <a:rPr lang="en-US" dirty="0"/>
              <a:t>Predictive models highlight a growing demand for skilled roles in </a:t>
            </a:r>
            <a:r>
              <a:rPr lang="en-US" b="1" dirty="0"/>
              <a:t>Cybersecurity</a:t>
            </a:r>
            <a:r>
              <a:rPr lang="en-US" dirty="0"/>
              <a:t>, </a:t>
            </a:r>
            <a:r>
              <a:rPr lang="en-US" b="1" dirty="0"/>
              <a:t>Data Science</a:t>
            </a:r>
            <a:r>
              <a:rPr lang="en-US" dirty="0"/>
              <a:t>, and </a:t>
            </a:r>
            <a:r>
              <a:rPr lang="en-US" b="1" dirty="0"/>
              <a:t>AI</a:t>
            </a:r>
            <a:r>
              <a:rPr lang="en-US" dirty="0"/>
              <a:t>, with strong salary growth prospects.</a:t>
            </a:r>
          </a:p>
          <a:p>
            <a:pPr marL="285750" indent="-285750">
              <a:buFont typeface="Arial" panose="020B0604020202020204" pitchFamily="34" charset="0"/>
              <a:buChar char="•"/>
            </a:pPr>
            <a:r>
              <a:rPr lang="en-US" b="1" dirty="0"/>
              <a:t>Impact</a:t>
            </a:r>
            <a:r>
              <a:rPr lang="en-US" dirty="0"/>
              <a:t>:</a:t>
            </a:r>
          </a:p>
          <a:p>
            <a:pPr marL="285750" indent="-285750">
              <a:buFont typeface="Wingdings" panose="05000000000000000000" pitchFamily="2" charset="2"/>
              <a:buChar char="Ø"/>
            </a:pPr>
            <a:r>
              <a:rPr lang="en-US" dirty="0"/>
              <a:t>The </a:t>
            </a:r>
            <a:r>
              <a:rPr lang="en-US" b="1" dirty="0"/>
              <a:t>personalized job recommendation system</a:t>
            </a:r>
            <a:r>
              <a:rPr lang="en-US" dirty="0"/>
              <a:t> empowers job seekers by matching them with high-demand roles based on their skills and experience.</a:t>
            </a:r>
          </a:p>
          <a:p>
            <a:pPr marL="285750" indent="-285750">
              <a:buFont typeface="Wingdings" panose="05000000000000000000" pitchFamily="2" charset="2"/>
              <a:buChar char="Ø"/>
            </a:pPr>
            <a:r>
              <a:rPr lang="en-US" dirty="0"/>
              <a:t>The </a:t>
            </a:r>
            <a:r>
              <a:rPr lang="en-US" b="1" dirty="0"/>
              <a:t>interactive dashboard</a:t>
            </a:r>
            <a:r>
              <a:rPr lang="en-US" dirty="0"/>
              <a:t> offers real-time insights into job market trends, supporting informed decision-making for both job seekers and recruiters.</a:t>
            </a:r>
          </a:p>
          <a:p>
            <a:pPr marL="285750" indent="-285750">
              <a:buFont typeface="Arial" panose="020B0604020202020204" pitchFamily="34" charset="0"/>
              <a:buChar char="•"/>
            </a:pPr>
            <a:r>
              <a:rPr lang="en-US" b="1" dirty="0"/>
              <a:t>Future Outlook</a:t>
            </a:r>
            <a:r>
              <a:rPr lang="en-US" dirty="0"/>
              <a:t>:</a:t>
            </a:r>
          </a:p>
          <a:p>
            <a:pPr marL="285750" indent="-285750">
              <a:buFont typeface="Wingdings" panose="05000000000000000000" pitchFamily="2" charset="2"/>
              <a:buChar char="Ø"/>
            </a:pPr>
            <a:r>
              <a:rPr lang="en-US" dirty="0"/>
              <a:t>Job market dynamics are expected to continue shifting towards remote roles and high-skill, tech-driven professions.</a:t>
            </a:r>
          </a:p>
          <a:p>
            <a:pPr marL="285750" indent="-285750">
              <a:buFont typeface="Wingdings" panose="05000000000000000000" pitchFamily="2" charset="2"/>
              <a:buChar char="Ø"/>
            </a:pPr>
            <a:r>
              <a:rPr lang="en-US" dirty="0"/>
              <a:t>y leveraging data-driven insights, job seekers and recruiters can stay ahead of trends, optimize recruitment strategies, and foster career growth.</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44369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1738" y="163812"/>
            <a:ext cx="3149600" cy="584775"/>
          </a:xfrm>
          <a:prstGeom prst="rect">
            <a:avLst/>
          </a:prstGeom>
          <a:noFill/>
        </p:spPr>
        <p:txBody>
          <a:bodyPr wrap="square" rtlCol="0">
            <a:spAutoFit/>
          </a:bodyPr>
          <a:lstStyle/>
          <a:p>
            <a:r>
              <a:rPr lang="en-US" sz="3200" dirty="0">
                <a:latin typeface="Arial Black" panose="020B0A04020102020204" pitchFamily="34" charset="0"/>
              </a:rPr>
              <a:t>Chapter - 2</a:t>
            </a:r>
            <a:endParaRPr lang="en-IN" sz="3200" dirty="0">
              <a:latin typeface="Arial Black" panose="020B0A04020102020204" pitchFamily="34" charset="0"/>
            </a:endParaRPr>
          </a:p>
        </p:txBody>
      </p:sp>
      <p:sp>
        <p:nvSpPr>
          <p:cNvPr id="3" name="TextBox 2"/>
          <p:cNvSpPr txBox="1"/>
          <p:nvPr/>
        </p:nvSpPr>
        <p:spPr>
          <a:xfrm>
            <a:off x="1571738" y="748587"/>
            <a:ext cx="2678546" cy="461665"/>
          </a:xfrm>
          <a:prstGeom prst="rect">
            <a:avLst/>
          </a:prstGeom>
          <a:noFill/>
        </p:spPr>
        <p:txBody>
          <a:bodyPr wrap="square" rtlCol="0">
            <a:spAutoFit/>
          </a:bodyPr>
          <a:lstStyle/>
          <a:p>
            <a:pPr lvl="0"/>
            <a:r>
              <a:rPr lang="en-IN" sz="2400" b="1" dirty="0"/>
              <a:t>2. Objectives</a:t>
            </a:r>
            <a:r>
              <a:rPr lang="en-IN" sz="2400" dirty="0"/>
              <a:t>:</a:t>
            </a:r>
            <a:endParaRPr lang="en-IN" sz="2400" b="1" dirty="0"/>
          </a:p>
        </p:txBody>
      </p:sp>
      <p:sp>
        <p:nvSpPr>
          <p:cNvPr id="10" name="TextBox 9"/>
          <p:cNvSpPr txBox="1"/>
          <p:nvPr/>
        </p:nvSpPr>
        <p:spPr>
          <a:xfrm>
            <a:off x="808351" y="1333362"/>
            <a:ext cx="11274057" cy="6740307"/>
          </a:xfrm>
          <a:prstGeom prst="rect">
            <a:avLst/>
          </a:prstGeom>
          <a:noFill/>
        </p:spPr>
        <p:txBody>
          <a:bodyPr wrap="square" rtlCol="0">
            <a:spAutoFit/>
          </a:bodyPr>
          <a:lstStyle/>
          <a:p>
            <a:r>
              <a:rPr lang="en-US" b="1" dirty="0"/>
              <a:t>1. Identify High-Demand Job Roles</a:t>
            </a:r>
            <a:endParaRPr lang="en-US" dirty="0"/>
          </a:p>
          <a:p>
            <a:pPr marL="285750" indent="-285750">
              <a:buFont typeface="Arial" panose="020B0604020202020204" pitchFamily="34" charset="0"/>
              <a:buChar char="•"/>
            </a:pPr>
            <a:r>
              <a:rPr lang="en-US" dirty="0"/>
              <a:t>Analyze historical job posting data to uncover job roles that are in high demand across various industries.</a:t>
            </a:r>
          </a:p>
          <a:p>
            <a:pPr marL="285750" indent="-285750">
              <a:buFont typeface="Arial" panose="020B0604020202020204" pitchFamily="34" charset="0"/>
              <a:buChar char="•"/>
            </a:pPr>
            <a:r>
              <a:rPr lang="en-US" dirty="0"/>
              <a:t>Predict future demand for these roles based on emerging trends and industry shifts.</a:t>
            </a:r>
          </a:p>
          <a:p>
            <a:endParaRPr lang="en-US" dirty="0"/>
          </a:p>
          <a:p>
            <a:r>
              <a:rPr lang="en-US" b="1" dirty="0"/>
              <a:t>2. Analyze Salary Trends</a:t>
            </a:r>
            <a:endParaRPr lang="en-US" dirty="0"/>
          </a:p>
          <a:p>
            <a:pPr marL="285750" indent="-285750">
              <a:buFont typeface="Arial" panose="020B0604020202020204" pitchFamily="34" charset="0"/>
              <a:buChar char="•"/>
            </a:pPr>
            <a:r>
              <a:rPr lang="en-US" dirty="0"/>
              <a:t>Examine salary data (hourly rates, budgets, etc.) to understand compensation patterns for different job titles.</a:t>
            </a:r>
          </a:p>
          <a:p>
            <a:pPr marL="285750" indent="-285750">
              <a:buFont typeface="Arial" panose="020B0604020202020204" pitchFamily="34" charset="0"/>
              <a:buChar char="•"/>
            </a:pPr>
            <a:r>
              <a:rPr lang="en-US" dirty="0"/>
              <a:t>Identify geographic wage disparities and provide insights into salary trends over time.</a:t>
            </a:r>
          </a:p>
          <a:p>
            <a:endParaRPr lang="en-US" dirty="0"/>
          </a:p>
          <a:p>
            <a:r>
              <a:rPr lang="en-US" b="1" dirty="0"/>
              <a:t>3. Discover Emerging Job Categories</a:t>
            </a:r>
            <a:endParaRPr lang="en-US" dirty="0"/>
          </a:p>
          <a:p>
            <a:pPr marL="285750" indent="-285750">
              <a:buFont typeface="Arial" panose="020B0604020202020204" pitchFamily="34" charset="0"/>
              <a:buChar char="•"/>
            </a:pPr>
            <a:r>
              <a:rPr lang="en-US" dirty="0"/>
              <a:t>Analyze job posting frequencies to identify new and growing job categories.</a:t>
            </a:r>
          </a:p>
          <a:p>
            <a:pPr marL="285750" indent="-285750">
              <a:buFont typeface="Arial" panose="020B0604020202020204" pitchFamily="34" charset="0"/>
              <a:buChar char="•"/>
            </a:pPr>
            <a:r>
              <a:rPr lang="en-US" dirty="0"/>
              <a:t>Forecast future trends in job categories and sectors that are expected to experience significant growth.</a:t>
            </a:r>
          </a:p>
          <a:p>
            <a:pPr marL="285750" indent="-285750">
              <a:buFont typeface="Arial" panose="020B0604020202020204" pitchFamily="34" charset="0"/>
              <a:buChar char="•"/>
            </a:pPr>
            <a:endParaRPr lang="en-US" dirty="0"/>
          </a:p>
          <a:p>
            <a:r>
              <a:rPr lang="en-US" b="1" dirty="0"/>
              <a:t>4. Provide Predictive Insights on Job Market Dynamics</a:t>
            </a:r>
            <a:endParaRPr lang="en-US" dirty="0"/>
          </a:p>
          <a:p>
            <a:pPr marL="285750" indent="-285750">
              <a:buFont typeface="Arial" panose="020B0604020202020204" pitchFamily="34" charset="0"/>
              <a:buChar char="•"/>
            </a:pPr>
            <a:r>
              <a:rPr lang="en-US" dirty="0"/>
              <a:t>Develop predictive models to anticipate changes in job market trends, such as shifts in job demand, salary structures, and industry growth.</a:t>
            </a:r>
          </a:p>
          <a:p>
            <a:pPr marL="285750" indent="-285750">
              <a:buFont typeface="Arial" panose="020B0604020202020204" pitchFamily="34" charset="0"/>
              <a:buChar char="•"/>
            </a:pPr>
            <a:r>
              <a:rPr lang="en-US" dirty="0"/>
              <a:t>Use time-series analysis and machine learning models to predict the future workforce landscape.</a:t>
            </a:r>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801284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0207" y="1126930"/>
            <a:ext cx="11771585" cy="6463308"/>
          </a:xfrm>
          <a:prstGeom prst="rect">
            <a:avLst/>
          </a:prstGeom>
          <a:noFill/>
        </p:spPr>
        <p:txBody>
          <a:bodyPr wrap="square" rtlCol="0">
            <a:spAutoFit/>
          </a:bodyPr>
          <a:lstStyle/>
          <a:p>
            <a:r>
              <a:rPr lang="en-US" b="1" dirty="0"/>
              <a:t>5. Build a Personalized Job Recommendation System</a:t>
            </a:r>
            <a:endParaRPr lang="en-US" dirty="0"/>
          </a:p>
          <a:p>
            <a:pPr marL="285750" indent="-285750">
              <a:buFont typeface="Arial" panose="020B0604020202020204" pitchFamily="34" charset="0"/>
              <a:buChar char="•"/>
            </a:pPr>
            <a:r>
              <a:rPr lang="en-US" dirty="0"/>
              <a:t>Create a recommendation engine that tailors job suggestions to individual profiles based on career preferences, skills, and market trends.</a:t>
            </a:r>
          </a:p>
          <a:p>
            <a:pPr marL="285750" indent="-285750">
              <a:buFont typeface="Arial" panose="020B0604020202020204" pitchFamily="34" charset="0"/>
              <a:buChar char="•"/>
            </a:pPr>
            <a:r>
              <a:rPr lang="en-US" dirty="0"/>
              <a:t>Integrate the system with job seeker data to provide actionable insights for career growth.</a:t>
            </a:r>
          </a:p>
          <a:p>
            <a:endParaRPr lang="en-US" dirty="0"/>
          </a:p>
          <a:p>
            <a:r>
              <a:rPr lang="en-US" b="1" dirty="0"/>
              <a:t>6. Visualize Workforce Trends and Insights</a:t>
            </a:r>
            <a:endParaRPr lang="en-US" dirty="0"/>
          </a:p>
          <a:p>
            <a:pPr marL="285750" indent="-285750">
              <a:buFont typeface="Arial" panose="020B0604020202020204" pitchFamily="34" charset="0"/>
              <a:buChar char="•"/>
            </a:pPr>
            <a:r>
              <a:rPr lang="en-US" dirty="0"/>
              <a:t>Design interactive visualizations (charts, maps, and dashboards) to present key findings, such as emerging job categories, salary distributions, and geographic trends.</a:t>
            </a:r>
          </a:p>
          <a:p>
            <a:pPr marL="285750" indent="-285750">
              <a:buFont typeface="Arial" panose="020B0604020202020204" pitchFamily="34" charset="0"/>
              <a:buChar char="•"/>
            </a:pPr>
            <a:r>
              <a:rPr lang="en-US" dirty="0"/>
              <a:t>Provide clear, actionable visual insights that guide job seekers and recruiters in making informed decisions.</a:t>
            </a:r>
          </a:p>
          <a:p>
            <a:endParaRPr lang="en-US" dirty="0"/>
          </a:p>
          <a:p>
            <a:r>
              <a:rPr lang="en-US" b="1" dirty="0"/>
              <a:t>7. Track Remote Work Trends</a:t>
            </a:r>
            <a:endParaRPr lang="en-US" dirty="0"/>
          </a:p>
          <a:p>
            <a:pPr marL="285750" indent="-285750">
              <a:buFont typeface="Arial" panose="020B0604020202020204" pitchFamily="34" charset="0"/>
              <a:buChar char="•"/>
            </a:pPr>
            <a:r>
              <a:rPr lang="en-US" dirty="0"/>
              <a:t>Analyze the growth of remote work and predict future trends based on job postings.</a:t>
            </a:r>
          </a:p>
          <a:p>
            <a:pPr marL="285750" indent="-285750">
              <a:buFont typeface="Arial" panose="020B0604020202020204" pitchFamily="34" charset="0"/>
              <a:buChar char="•"/>
            </a:pPr>
            <a:r>
              <a:rPr lang="en-US" dirty="0"/>
              <a:t>Provide insights into the shift towards remote work and its implications for job seekers and employers.</a:t>
            </a:r>
          </a:p>
          <a:p>
            <a:endParaRPr lang="en-US" dirty="0"/>
          </a:p>
          <a:p>
            <a:r>
              <a:rPr lang="en-US" b="1" dirty="0"/>
              <a:t>8. Develop a Job Market Dynamics Dashboard</a:t>
            </a:r>
            <a:endParaRPr lang="en-US" dirty="0"/>
          </a:p>
          <a:p>
            <a:pPr marL="285750" indent="-285750">
              <a:buFont typeface="Arial" panose="020B0604020202020204" pitchFamily="34" charset="0"/>
              <a:buChar char="•"/>
            </a:pPr>
            <a:r>
              <a:rPr lang="en-US" dirty="0"/>
              <a:t>Create a dynamic dashboard (using platforms like </a:t>
            </a:r>
            <a:r>
              <a:rPr lang="en-US" dirty="0" err="1"/>
              <a:t>Streamlit</a:t>
            </a:r>
            <a:r>
              <a:rPr lang="en-US" dirty="0"/>
              <a:t>) that monitors job market trends in real-time, with regular updates on job postings, salary trends, and emerging roles.</a:t>
            </a:r>
          </a:p>
          <a:p>
            <a:pPr marL="285750" indent="-285750">
              <a:buFont typeface="Arial" panose="020B0604020202020204" pitchFamily="34" charset="0"/>
              <a:buChar char="•"/>
            </a:pPr>
            <a:r>
              <a:rPr lang="en-US" dirty="0"/>
              <a:t>Allow stakeholders (job seekers, employers, policymakers) to interact with and explore key job market metrics and insights.</a:t>
            </a:r>
          </a:p>
          <a:p>
            <a:endParaRPr lang="en-US" dirty="0"/>
          </a:p>
          <a:p>
            <a:endParaRPr lang="en-US" dirty="0"/>
          </a:p>
          <a:p>
            <a:endParaRPr lang="en-US" dirty="0"/>
          </a:p>
        </p:txBody>
      </p:sp>
    </p:spTree>
    <p:extLst>
      <p:ext uri="{BB962C8B-B14F-4D97-AF65-F5344CB8AC3E}">
        <p14:creationId xmlns:p14="http://schemas.microsoft.com/office/powerpoint/2010/main" val="1388725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0218" y="215079"/>
            <a:ext cx="3398981" cy="584775"/>
          </a:xfrm>
          <a:prstGeom prst="rect">
            <a:avLst/>
          </a:prstGeom>
          <a:noFill/>
        </p:spPr>
        <p:txBody>
          <a:bodyPr wrap="square" rtlCol="0">
            <a:spAutoFit/>
          </a:bodyPr>
          <a:lstStyle/>
          <a:p>
            <a:r>
              <a:rPr lang="en-US" sz="3200" dirty="0">
                <a:latin typeface="Arial Black" panose="020B0A04020102020204" pitchFamily="34" charset="0"/>
              </a:rPr>
              <a:t>Chapter - 3</a:t>
            </a:r>
            <a:endParaRPr lang="en-IN" sz="3200" dirty="0">
              <a:latin typeface="Arial Black" panose="020B0A04020102020204" pitchFamily="34" charset="0"/>
            </a:endParaRPr>
          </a:p>
        </p:txBody>
      </p:sp>
      <p:sp>
        <p:nvSpPr>
          <p:cNvPr id="3" name="TextBox 2"/>
          <p:cNvSpPr txBox="1"/>
          <p:nvPr/>
        </p:nvSpPr>
        <p:spPr>
          <a:xfrm>
            <a:off x="1630218" y="799854"/>
            <a:ext cx="10390546" cy="1384995"/>
          </a:xfrm>
          <a:prstGeom prst="rect">
            <a:avLst/>
          </a:prstGeom>
          <a:noFill/>
        </p:spPr>
        <p:txBody>
          <a:bodyPr wrap="square" rtlCol="0">
            <a:spAutoFit/>
          </a:bodyPr>
          <a:lstStyle/>
          <a:p>
            <a:pPr lvl="0"/>
            <a:r>
              <a:rPr lang="en-IN" sz="2400" b="1" dirty="0"/>
              <a:t>3. Methods:</a:t>
            </a:r>
          </a:p>
          <a:p>
            <a:pPr lvl="0"/>
            <a:r>
              <a:rPr lang="en-IN" sz="2000" b="1" dirty="0"/>
              <a:t>(</a:t>
            </a:r>
            <a:r>
              <a:rPr lang="en-IN" sz="2000" b="1" dirty="0" err="1"/>
              <a:t>i</a:t>
            </a:r>
            <a:r>
              <a:rPr lang="en-IN" sz="2000" b="1" dirty="0"/>
              <a:t>). </a:t>
            </a:r>
            <a:r>
              <a:rPr lang="en-US" sz="2000" b="1" dirty="0"/>
              <a:t>Data Collection and Preprocessing:</a:t>
            </a:r>
          </a:p>
          <a:p>
            <a:pPr lvl="0"/>
            <a:r>
              <a:rPr lang="en-US" sz="2000" b="1" dirty="0"/>
              <a:t>* Data Gathering</a:t>
            </a:r>
            <a:r>
              <a:rPr lang="en-US" sz="2000" dirty="0"/>
              <a:t>: Collect historical and real-time job posting data from multiple sources such as job boards, recruitment platforms, and industry reports.</a:t>
            </a:r>
            <a:endParaRPr lang="en-IN" sz="2000" b="1" dirty="0"/>
          </a:p>
        </p:txBody>
      </p:sp>
      <p:pic>
        <p:nvPicPr>
          <p:cNvPr id="4" name="Picture 3">
            <a:extLst>
              <a:ext uri="{FF2B5EF4-FFF2-40B4-BE49-F238E27FC236}">
                <a16:creationId xmlns:a16="http://schemas.microsoft.com/office/drawing/2014/main" id="{55438376-6A07-4616-9EDE-0F184CE421F9}"/>
              </a:ext>
            </a:extLst>
          </p:cNvPr>
          <p:cNvPicPr>
            <a:picLocks noChangeAspect="1"/>
          </p:cNvPicPr>
          <p:nvPr/>
        </p:nvPicPr>
        <p:blipFill>
          <a:blip r:embed="rId2"/>
          <a:stretch>
            <a:fillRect/>
          </a:stretch>
        </p:blipFill>
        <p:spPr>
          <a:xfrm>
            <a:off x="369870" y="2295910"/>
            <a:ext cx="11486508" cy="4474760"/>
          </a:xfrm>
          <a:prstGeom prst="rect">
            <a:avLst/>
          </a:prstGeom>
        </p:spPr>
      </p:pic>
    </p:spTree>
    <p:extLst>
      <p:ext uri="{BB962C8B-B14F-4D97-AF65-F5344CB8AC3E}">
        <p14:creationId xmlns:p14="http://schemas.microsoft.com/office/powerpoint/2010/main" val="215856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6656" y="512141"/>
            <a:ext cx="10455343" cy="1015663"/>
          </a:xfrm>
          <a:prstGeom prst="rect">
            <a:avLst/>
          </a:prstGeom>
          <a:noFill/>
        </p:spPr>
        <p:txBody>
          <a:bodyPr wrap="square" rtlCol="0">
            <a:spAutoFit/>
          </a:bodyPr>
          <a:lstStyle/>
          <a:p>
            <a:r>
              <a:rPr lang="en-IN" sz="2000" dirty="0">
                <a:latin typeface="Arial Black" panose="020B0A04020102020204" pitchFamily="34" charset="0"/>
              </a:rPr>
              <a:t>* D</a:t>
            </a:r>
            <a:r>
              <a:rPr lang="en-US" sz="2000" b="1" dirty="0" err="1"/>
              <a:t>ata</a:t>
            </a:r>
            <a:r>
              <a:rPr lang="en-US" sz="2000" b="1" dirty="0"/>
              <a:t> Cleaning</a:t>
            </a:r>
            <a:r>
              <a:rPr lang="en-US" sz="2000" dirty="0"/>
              <a:t>: Handle missing values, remove duplicates, and ensure the consistency of data types for columns like salary ranges, job titles, and geographical information.</a:t>
            </a:r>
          </a:p>
        </p:txBody>
      </p:sp>
      <p:pic>
        <p:nvPicPr>
          <p:cNvPr id="5" name="Picture 4">
            <a:extLst>
              <a:ext uri="{FF2B5EF4-FFF2-40B4-BE49-F238E27FC236}">
                <a16:creationId xmlns:a16="http://schemas.microsoft.com/office/drawing/2014/main" id="{34A89EB3-99D4-4FFE-B1A6-17D7F4785686}"/>
              </a:ext>
            </a:extLst>
          </p:cNvPr>
          <p:cNvPicPr>
            <a:picLocks noChangeAspect="1"/>
          </p:cNvPicPr>
          <p:nvPr/>
        </p:nvPicPr>
        <p:blipFill>
          <a:blip r:embed="rId2"/>
          <a:stretch>
            <a:fillRect/>
          </a:stretch>
        </p:blipFill>
        <p:spPr>
          <a:xfrm>
            <a:off x="168277" y="1527803"/>
            <a:ext cx="11790842" cy="5181221"/>
          </a:xfrm>
          <a:prstGeom prst="rect">
            <a:avLst/>
          </a:prstGeom>
        </p:spPr>
      </p:pic>
    </p:spTree>
    <p:extLst>
      <p:ext uri="{BB962C8B-B14F-4D97-AF65-F5344CB8AC3E}">
        <p14:creationId xmlns:p14="http://schemas.microsoft.com/office/powerpoint/2010/main" val="166779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4838" y="0"/>
            <a:ext cx="10094411" cy="1015663"/>
          </a:xfrm>
          <a:prstGeom prst="rect">
            <a:avLst/>
          </a:prstGeom>
          <a:noFill/>
        </p:spPr>
        <p:txBody>
          <a:bodyPr wrap="square" rtlCol="0">
            <a:spAutoFit/>
          </a:bodyPr>
          <a:lstStyle/>
          <a:p>
            <a:r>
              <a:rPr lang="en-IN" sz="2000" b="1" dirty="0">
                <a:latin typeface="Arial Black" panose="020B0A04020102020204" pitchFamily="34" charset="0"/>
              </a:rPr>
              <a:t>* </a:t>
            </a:r>
            <a:r>
              <a:rPr lang="en-US" sz="2000" b="1" dirty="0"/>
              <a:t>Feature Engineering</a:t>
            </a:r>
            <a:r>
              <a:rPr lang="en-US" sz="2000" dirty="0"/>
              <a:t>: Create new features based on existing data to better represent job market dynamics (e.g., job title keywords, job category identifiers, and salary ranges).</a:t>
            </a:r>
            <a:endParaRPr lang="en-IN" sz="2000" dirty="0">
              <a:latin typeface="Arial Black" panose="020B0A04020102020204" pitchFamily="34" charset="0"/>
            </a:endParaRPr>
          </a:p>
        </p:txBody>
      </p:sp>
      <p:pic>
        <p:nvPicPr>
          <p:cNvPr id="4" name="Picture 3">
            <a:extLst>
              <a:ext uri="{FF2B5EF4-FFF2-40B4-BE49-F238E27FC236}">
                <a16:creationId xmlns:a16="http://schemas.microsoft.com/office/drawing/2014/main" id="{ACAC1805-727D-4826-9D29-8D0B171A4A85}"/>
              </a:ext>
            </a:extLst>
          </p:cNvPr>
          <p:cNvPicPr>
            <a:picLocks noChangeAspect="1"/>
          </p:cNvPicPr>
          <p:nvPr/>
        </p:nvPicPr>
        <p:blipFill>
          <a:blip r:embed="rId2"/>
          <a:stretch>
            <a:fillRect/>
          </a:stretch>
        </p:blipFill>
        <p:spPr>
          <a:xfrm>
            <a:off x="741452" y="1015663"/>
            <a:ext cx="10709096" cy="3648804"/>
          </a:xfrm>
          <a:prstGeom prst="rect">
            <a:avLst/>
          </a:prstGeom>
        </p:spPr>
      </p:pic>
      <p:pic>
        <p:nvPicPr>
          <p:cNvPr id="5" name="Picture 4">
            <a:extLst>
              <a:ext uri="{FF2B5EF4-FFF2-40B4-BE49-F238E27FC236}">
                <a16:creationId xmlns:a16="http://schemas.microsoft.com/office/drawing/2014/main" id="{9369C6BF-6E93-44D1-B89D-E8C504EE11B5}"/>
              </a:ext>
            </a:extLst>
          </p:cNvPr>
          <p:cNvPicPr>
            <a:picLocks noChangeAspect="1"/>
          </p:cNvPicPr>
          <p:nvPr/>
        </p:nvPicPr>
        <p:blipFill>
          <a:blip r:embed="rId3"/>
          <a:stretch>
            <a:fillRect/>
          </a:stretch>
        </p:blipFill>
        <p:spPr>
          <a:xfrm>
            <a:off x="741452" y="4660902"/>
            <a:ext cx="10709096" cy="2120042"/>
          </a:xfrm>
          <a:prstGeom prst="rect">
            <a:avLst/>
          </a:prstGeom>
        </p:spPr>
      </p:pic>
    </p:spTree>
    <p:extLst>
      <p:ext uri="{BB962C8B-B14F-4D97-AF65-F5344CB8AC3E}">
        <p14:creationId xmlns:p14="http://schemas.microsoft.com/office/powerpoint/2010/main" val="400723580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2522</TotalTime>
  <Words>2655</Words>
  <Application>Microsoft Office PowerPoint</Application>
  <PresentationFormat>Widescreen</PresentationFormat>
  <Paragraphs>155</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Algerian</vt:lpstr>
      <vt:lpstr>Arial</vt:lpstr>
      <vt:lpstr>Arial Black</vt:lpstr>
      <vt:lpstr>Century Gothic</vt:lpstr>
      <vt:lpstr>system-ui</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zubair_khan</cp:lastModifiedBy>
  <cp:revision>123</cp:revision>
  <dcterms:created xsi:type="dcterms:W3CDTF">2024-02-14T06:38:32Z</dcterms:created>
  <dcterms:modified xsi:type="dcterms:W3CDTF">2025-01-15T08:45:21Z</dcterms:modified>
</cp:coreProperties>
</file>